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swald Bold" panose="02020500000000000000" charset="0"/>
      <p:regular r:id="rId23"/>
    </p:embeddedFont>
    <p:embeddedFont>
      <p:font typeface="Yu Gothic UI Semibold" panose="020B0700000000000000" pitchFamily="34" charset="-128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2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CD111C-A0FD-48B0-A3B0-25A001AB208F}" v="166" dt="2023-11-12T15:09:13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svg"/><Relationship Id="rId7" Type="http://schemas.openxmlformats.org/officeDocument/2006/relationships/image" Target="../media/image3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18" Type="http://schemas.openxmlformats.org/officeDocument/2006/relationships/image" Target="../media/image3.png"/><Relationship Id="rId3" Type="http://schemas.openxmlformats.org/officeDocument/2006/relationships/image" Target="../media/image10.svg"/><Relationship Id="rId7" Type="http://schemas.openxmlformats.org/officeDocument/2006/relationships/image" Target="../media/image6.png"/><Relationship Id="rId12" Type="http://schemas.openxmlformats.org/officeDocument/2006/relationships/image" Target="../media/image15.svg"/><Relationship Id="rId17" Type="http://schemas.openxmlformats.org/officeDocument/2006/relationships/image" Target="../media/image2.svg"/><Relationship Id="rId2" Type="http://schemas.openxmlformats.org/officeDocument/2006/relationships/image" Target="../media/image9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4.png"/><Relationship Id="rId5" Type="http://schemas.openxmlformats.org/officeDocument/2006/relationships/image" Target="../media/image12.svg"/><Relationship Id="rId15" Type="http://schemas.openxmlformats.org/officeDocument/2006/relationships/hyperlink" Target="https://service202-sds.fcu.edu.tw/apply/SeminarFront.aspx" TargetMode="External"/><Relationship Id="rId10" Type="http://schemas.openxmlformats.org/officeDocument/2006/relationships/image" Target="../media/image13.jpeg"/><Relationship Id="rId19" Type="http://schemas.openxmlformats.org/officeDocument/2006/relationships/image" Target="../media/image4.svg"/><Relationship Id="rId4" Type="http://schemas.openxmlformats.org/officeDocument/2006/relationships/image" Target="../media/image11.png"/><Relationship Id="rId9" Type="http://schemas.openxmlformats.org/officeDocument/2006/relationships/image" Target="../media/image8.sv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jpeg"/><Relationship Id="rId3" Type="http://schemas.openxmlformats.org/officeDocument/2006/relationships/image" Target="../media/image10.svg"/><Relationship Id="rId7" Type="http://schemas.openxmlformats.org/officeDocument/2006/relationships/image" Target="../media/image15.svg"/><Relationship Id="rId12" Type="http://schemas.openxmlformats.org/officeDocument/2006/relationships/image" Target="../media/image2.svg"/><Relationship Id="rId17" Type="http://schemas.openxmlformats.org/officeDocument/2006/relationships/image" Target="../media/image12.svg"/><Relationship Id="rId2" Type="http://schemas.openxmlformats.org/officeDocument/2006/relationships/image" Target="../media/image9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.png"/><Relationship Id="rId5" Type="http://schemas.openxmlformats.org/officeDocument/2006/relationships/image" Target="../media/image13.jpeg"/><Relationship Id="rId15" Type="http://schemas.openxmlformats.org/officeDocument/2006/relationships/image" Target="../media/image8.svg"/><Relationship Id="rId10" Type="http://schemas.openxmlformats.org/officeDocument/2006/relationships/hyperlink" Target="https://service202-sds.fcu.edu.tw/apply/SeminarFront.aspx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7.sv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0.svg"/><Relationship Id="rId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4473353" y="63727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4511317" y="-5063815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FE46D2A-0231-BC19-FF28-0FBBE1D6CE5C}"/>
              </a:ext>
            </a:extLst>
          </p:cNvPr>
          <p:cNvGrpSpPr/>
          <p:nvPr/>
        </p:nvGrpSpPr>
        <p:grpSpPr>
          <a:xfrm>
            <a:off x="3747348" y="1896420"/>
            <a:ext cx="10793303" cy="4208864"/>
            <a:chOff x="3747349" y="1204493"/>
            <a:chExt cx="10793303" cy="4208864"/>
          </a:xfrm>
        </p:grpSpPr>
        <p:grpSp>
          <p:nvGrpSpPr>
            <p:cNvPr id="5" name="Group 5"/>
            <p:cNvGrpSpPr/>
            <p:nvPr/>
          </p:nvGrpSpPr>
          <p:grpSpPr>
            <a:xfrm>
              <a:off x="3747349" y="1204493"/>
              <a:ext cx="10793303" cy="4208864"/>
              <a:chOff x="0" y="0"/>
              <a:chExt cx="2084362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08436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84362" h="812800">
                    <a:moveTo>
                      <a:pt x="0" y="0"/>
                    </a:moveTo>
                    <a:lnTo>
                      <a:pt x="2084362" y="0"/>
                    </a:lnTo>
                    <a:lnTo>
                      <a:pt x="208436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2084362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975689" y="2761955"/>
              <a:ext cx="9815307" cy="1946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13"/>
                </a:lnSpc>
              </a:pPr>
              <a:r>
                <a:rPr lang="en-US" sz="12038" spc="1179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12038" spc="1179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逢甲活動通</a:t>
              </a:r>
              <a:endParaRPr lang="en-US" sz="12038" spc="1179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747349" y="1440352"/>
              <a:ext cx="10793303" cy="1138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48"/>
                </a:lnSpc>
              </a:pPr>
              <a:r>
                <a:rPr lang="en-US" sz="7063" spc="692" dirty="0">
                  <a:solidFill>
                    <a:srgbClr val="231F20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IOS</a:t>
              </a:r>
              <a:r>
                <a:rPr lang="en-US" sz="7063" spc="692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7063" spc="692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程式設計</a:t>
              </a:r>
              <a:r>
                <a:rPr lang="en-US" sz="7063" spc="692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 </a:t>
              </a:r>
              <a:r>
                <a:rPr lang="en-US" sz="7063" spc="692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期中報告</a:t>
              </a:r>
              <a:endParaRPr lang="en-US" sz="7063" spc="692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358885" y="7232680"/>
            <a:ext cx="1452967" cy="1066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62" spc="162" dirty="0" err="1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組員</a:t>
            </a:r>
            <a:r>
              <a:rPr lang="en-US" sz="3062" spc="162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: </a:t>
            </a:r>
          </a:p>
          <a:p>
            <a:pPr algn="ctr">
              <a:lnSpc>
                <a:spcPts val="4226"/>
              </a:lnSpc>
            </a:pPr>
            <a:endParaRPr lang="en-US" sz="3062" spc="162" dirty="0">
              <a:solidFill>
                <a:srgbClr val="231F2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027FB43-EF80-B084-5966-B881D9169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213944"/>
              </p:ext>
            </p:extLst>
          </p:nvPr>
        </p:nvGraphicFramePr>
        <p:xfrm>
          <a:off x="6811852" y="7177868"/>
          <a:ext cx="6046840" cy="166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94">
                  <a:extLst>
                    <a:ext uri="{9D8B030D-6E8A-4147-A177-3AD203B41FA5}">
                      <a16:colId xmlns:a16="http://schemas.microsoft.com/office/drawing/2014/main" val="1058155913"/>
                    </a:ext>
                  </a:extLst>
                </a:gridCol>
                <a:gridCol w="1969923">
                  <a:extLst>
                    <a:ext uri="{9D8B030D-6E8A-4147-A177-3AD203B41FA5}">
                      <a16:colId xmlns:a16="http://schemas.microsoft.com/office/drawing/2014/main" val="233603281"/>
                    </a:ext>
                  </a:extLst>
                </a:gridCol>
                <a:gridCol w="1969923">
                  <a:extLst>
                    <a:ext uri="{9D8B030D-6E8A-4147-A177-3AD203B41FA5}">
                      <a16:colId xmlns:a16="http://schemas.microsoft.com/office/drawing/2014/main" val="1116781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050" spc="161" dirty="0">
                          <a:solidFill>
                            <a:srgbClr val="231F20"/>
                          </a:solidFill>
                          <a:latin typeface="Oswald Bold" panose="02020500000000000000" charset="0"/>
                          <a:ea typeface="Yu Gothic UI Semibold" panose="020B0700000000000000" pitchFamily="34" charset="-128"/>
                        </a:rPr>
                        <a:t>D1016392</a:t>
                      </a:r>
                      <a:endParaRPr lang="zh-TW" altLang="en-US" sz="3050" dirty="0">
                        <a:latin typeface="Oswald Bold" panose="0202050000000000000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050" spc="161" dirty="0" err="1">
                          <a:solidFill>
                            <a:srgbClr val="231F2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</a:rPr>
                        <a:t>風保三甲</a:t>
                      </a:r>
                      <a:endParaRPr lang="zh-TW" altLang="en-US" sz="3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50" spc="161" dirty="0" err="1">
                          <a:solidFill>
                            <a:srgbClr val="231F2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</a:rPr>
                        <a:t>何開予</a:t>
                      </a:r>
                      <a:endParaRPr lang="en-US" altLang="zh-TW" sz="3050" spc="161" dirty="0">
                        <a:solidFill>
                          <a:srgbClr val="231F20"/>
                        </a:solidFill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61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050" spc="161" dirty="0">
                          <a:solidFill>
                            <a:srgbClr val="231F20"/>
                          </a:solidFill>
                          <a:latin typeface="Oswald Bold" panose="02020500000000000000" charset="0"/>
                          <a:ea typeface="Yu Gothic UI Semibold" panose="020B0700000000000000" pitchFamily="34" charset="-128"/>
                        </a:rPr>
                        <a:t>D1051831</a:t>
                      </a:r>
                      <a:endParaRPr lang="zh-TW" altLang="en-US" sz="3050" dirty="0">
                        <a:latin typeface="Oswald Bold" panose="0202050000000000000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050" spc="161" dirty="0" err="1">
                          <a:solidFill>
                            <a:srgbClr val="231F2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</a:rPr>
                        <a:t>資訊三丙</a:t>
                      </a:r>
                      <a:endParaRPr lang="zh-TW" altLang="en-US" sz="3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50" spc="161" dirty="0" err="1">
                          <a:solidFill>
                            <a:srgbClr val="231F2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</a:rPr>
                        <a:t>廖書賢</a:t>
                      </a:r>
                      <a:endParaRPr lang="en-US" altLang="zh-TW" sz="3050" spc="161" dirty="0">
                        <a:solidFill>
                          <a:srgbClr val="231F20"/>
                        </a:solidFill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48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050" spc="161" dirty="0">
                          <a:solidFill>
                            <a:srgbClr val="231F20"/>
                          </a:solidFill>
                          <a:latin typeface="Oswald Bold" panose="02020500000000000000" charset="0"/>
                          <a:ea typeface="Yu Gothic UI Semibold" panose="020B0700000000000000" pitchFamily="34" charset="-128"/>
                        </a:rPr>
                        <a:t>D1014636</a:t>
                      </a:r>
                      <a:endParaRPr lang="zh-TW" altLang="en-US" sz="3050" dirty="0">
                        <a:latin typeface="Oswald Bold" panose="0202050000000000000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050" spc="161" dirty="0" err="1">
                          <a:solidFill>
                            <a:srgbClr val="231F2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</a:rPr>
                        <a:t>資訊四丁</a:t>
                      </a:r>
                      <a:endParaRPr lang="zh-TW" altLang="en-US" sz="3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50" spc="161" dirty="0">
                          <a:solidFill>
                            <a:srgbClr val="231F2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</a:rPr>
                        <a:t>潘子珉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91701"/>
                  </a:ext>
                </a:extLst>
              </a:tr>
            </a:tbl>
          </a:graphicData>
        </a:graphic>
      </p:graphicFrame>
      <p:sp>
        <p:nvSpPr>
          <p:cNvPr id="15" name="Freeform 2">
            <a:extLst>
              <a:ext uri="{FF2B5EF4-FFF2-40B4-BE49-F238E27FC236}">
                <a16:creationId xmlns:a16="http://schemas.microsoft.com/office/drawing/2014/main" id="{41A78D72-C7E6-D4DD-B03D-E55093CC157A}"/>
              </a:ext>
            </a:extLst>
          </p:cNvPr>
          <p:cNvSpPr/>
          <p:nvPr/>
        </p:nvSpPr>
        <p:spPr>
          <a:xfrm rot="7659121">
            <a:off x="-6843539" y="8509763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F19C91B1-43E1-4039-D2C6-C86EFF227BF8}"/>
              </a:ext>
            </a:extLst>
          </p:cNvPr>
          <p:cNvSpPr/>
          <p:nvPr/>
        </p:nvSpPr>
        <p:spPr>
          <a:xfrm rot="2016048">
            <a:off x="13942553" y="-2858892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" dur="5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Freeform 3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91002" y="1162050"/>
            <a:ext cx="9437541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瀏覽頁(分類頁)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872800" y="-1"/>
            <a:ext cx="5216366" cy="10287001"/>
          </a:xfrm>
          <a:custGeom>
            <a:avLst/>
            <a:gdLst/>
            <a:ahLst/>
            <a:cxnLst/>
            <a:rect l="l" t="t" r="r" b="b"/>
            <a:pathLst>
              <a:path w="5087896" h="10033650">
                <a:moveTo>
                  <a:pt x="0" y="0"/>
                </a:moveTo>
                <a:lnTo>
                  <a:pt x="5087897" y="0"/>
                </a:lnTo>
                <a:lnTo>
                  <a:pt x="5087897" y="10033650"/>
                </a:lnTo>
                <a:lnTo>
                  <a:pt x="0" y="1003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75349" y="2662538"/>
            <a:ext cx="6162866" cy="1138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依類別</a:t>
            </a:r>
          </a:p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依地點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1872800" y="0"/>
            <a:ext cx="5216366" cy="10287000"/>
          </a:xfrm>
          <a:custGeom>
            <a:avLst/>
            <a:gdLst/>
            <a:ahLst/>
            <a:cxnLst/>
            <a:rect l="l" t="t" r="r" b="b"/>
            <a:pathLst>
              <a:path w="5216366" h="10287000">
                <a:moveTo>
                  <a:pt x="0" y="0"/>
                </a:moveTo>
                <a:lnTo>
                  <a:pt x="5216366" y="0"/>
                </a:lnTo>
                <a:lnTo>
                  <a:pt x="52163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91002" y="1162050"/>
            <a:ext cx="9208118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瀏覽頁(功能頁)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5349" y="2662538"/>
            <a:ext cx="6162866" cy="3539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 dirty="0" err="1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設定帳戶</a:t>
            </a:r>
            <a:endParaRPr lang="en-US" sz="2290" spc="224" dirty="0">
              <a:solidFill>
                <a:srgbClr val="231F2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b="1" spc="224" dirty="0" err="1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查</a:t>
            </a:r>
            <a:r>
              <a:rPr lang="en-US" sz="2290" spc="224" dirty="0" err="1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找已收藏活動</a:t>
            </a:r>
            <a:endParaRPr lang="en-US" sz="2290" spc="224" dirty="0">
              <a:solidFill>
                <a:srgbClr val="231F2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b="1" spc="224" dirty="0" err="1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查</a:t>
            </a:r>
            <a:r>
              <a:rPr lang="en-US" sz="2290" spc="224" dirty="0" err="1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找已上傳活動</a:t>
            </a:r>
            <a:endParaRPr lang="en-US" sz="2290" spc="224" dirty="0">
              <a:solidFill>
                <a:srgbClr val="231F2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 dirty="0" err="1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找近期已瀏覽活動</a:t>
            </a:r>
            <a:endParaRPr lang="en-US" sz="2290" spc="224" dirty="0">
              <a:solidFill>
                <a:srgbClr val="231F2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 dirty="0" err="1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上傳活動</a:t>
            </a:r>
            <a:endParaRPr lang="en-US" sz="2290" spc="224" dirty="0">
              <a:solidFill>
                <a:srgbClr val="231F2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 dirty="0" err="1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更多設定</a:t>
            </a:r>
            <a:endParaRPr lang="en-US" sz="2290" spc="224" dirty="0">
              <a:solidFill>
                <a:srgbClr val="231F2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9F184CE-4645-6F87-48E8-7E1A94B396E6}"/>
              </a:ext>
            </a:extLst>
          </p:cNvPr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79B8E3A2-8054-0669-133E-F2338CC1C065}"/>
              </a:ext>
            </a:extLst>
          </p:cNvPr>
          <p:cNvSpPr/>
          <p:nvPr/>
        </p:nvSpPr>
        <p:spPr>
          <a:xfrm rot="17117268">
            <a:off x="15816366" y="-7336839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ACDFB4F1-B853-B2CA-26DF-0BCB32FE16AD}"/>
              </a:ext>
            </a:extLst>
          </p:cNvPr>
          <p:cNvSpPr/>
          <p:nvPr/>
        </p:nvSpPr>
        <p:spPr>
          <a:xfrm rot="17599114">
            <a:off x="-6405674" y="8415074"/>
            <a:ext cx="8604365" cy="10154213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72EA284-BFF7-D821-5067-2AB1A6119136}"/>
              </a:ext>
            </a:extLst>
          </p:cNvPr>
          <p:cNvGrpSpPr/>
          <p:nvPr/>
        </p:nvGrpSpPr>
        <p:grpSpPr>
          <a:xfrm>
            <a:off x="-12268200" y="-1"/>
            <a:ext cx="12175974" cy="10287001"/>
            <a:chOff x="4913193" y="-1"/>
            <a:chExt cx="12175974" cy="10287001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C32F1E5-A17E-CB17-C99D-E0B919529D35}"/>
                </a:ext>
              </a:extLst>
            </p:cNvPr>
            <p:cNvSpPr/>
            <p:nvPr/>
          </p:nvSpPr>
          <p:spPr>
            <a:xfrm>
              <a:off x="4913193" y="2609001"/>
              <a:ext cx="3874065" cy="7639899"/>
            </a:xfrm>
            <a:custGeom>
              <a:avLst/>
              <a:gdLst/>
              <a:ahLst/>
              <a:cxnLst/>
              <a:rect l="l" t="t" r="r" b="b"/>
              <a:pathLst>
                <a:path w="3600085" h="7099593">
                  <a:moveTo>
                    <a:pt x="0" y="0"/>
                  </a:moveTo>
                  <a:lnTo>
                    <a:pt x="3600085" y="0"/>
                  </a:lnTo>
                  <a:lnTo>
                    <a:pt x="3600085" y="7099593"/>
                  </a:lnTo>
                  <a:lnTo>
                    <a:pt x="0" y="7099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7205C0A-CFC4-6799-C6EE-AF73E16CBCF0}"/>
                </a:ext>
              </a:extLst>
            </p:cNvPr>
            <p:cNvSpPr/>
            <p:nvPr/>
          </p:nvSpPr>
          <p:spPr>
            <a:xfrm rot="9594221" flipH="1" flipV="1">
              <a:off x="8135656" y="5670824"/>
              <a:ext cx="3231161" cy="912803"/>
            </a:xfrm>
            <a:custGeom>
              <a:avLst/>
              <a:gdLst/>
              <a:ahLst/>
              <a:cxnLst/>
              <a:rect l="l" t="t" r="r" b="b"/>
              <a:pathLst>
                <a:path w="3231161" h="912803">
                  <a:moveTo>
                    <a:pt x="3231161" y="912803"/>
                  </a:moveTo>
                  <a:lnTo>
                    <a:pt x="0" y="912803"/>
                  </a:lnTo>
                  <a:lnTo>
                    <a:pt x="0" y="0"/>
                  </a:lnTo>
                  <a:lnTo>
                    <a:pt x="3231161" y="0"/>
                  </a:lnTo>
                  <a:lnTo>
                    <a:pt x="3231161" y="912803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23BEE0-EBE7-73AB-68F4-80FD4915B8D0}"/>
                </a:ext>
              </a:extLst>
            </p:cNvPr>
            <p:cNvSpPr/>
            <p:nvPr/>
          </p:nvSpPr>
          <p:spPr>
            <a:xfrm>
              <a:off x="11872800" y="-1"/>
              <a:ext cx="5216367" cy="10287001"/>
            </a:xfrm>
            <a:custGeom>
              <a:avLst/>
              <a:gdLst/>
              <a:ahLst/>
              <a:cxnLst/>
              <a:rect l="l" t="t" r="r" b="b"/>
              <a:pathLst>
                <a:path w="4931979" h="9726171">
                  <a:moveTo>
                    <a:pt x="0" y="0"/>
                  </a:moveTo>
                  <a:lnTo>
                    <a:pt x="4931979" y="0"/>
                  </a:lnTo>
                  <a:lnTo>
                    <a:pt x="4931979" y="9726171"/>
                  </a:lnTo>
                  <a:lnTo>
                    <a:pt x="0" y="972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AED71A4-AF55-5563-7C90-110B5CCAC815}"/>
              </a:ext>
            </a:extLst>
          </p:cNvPr>
          <p:cNvGrpSpPr/>
          <p:nvPr/>
        </p:nvGrpSpPr>
        <p:grpSpPr>
          <a:xfrm>
            <a:off x="3292626" y="-1"/>
            <a:ext cx="12175974" cy="10287001"/>
            <a:chOff x="4913193" y="-1"/>
            <a:chExt cx="12175974" cy="10287001"/>
          </a:xfrm>
        </p:grpSpPr>
        <p:sp>
          <p:nvSpPr>
            <p:cNvPr id="5" name="Freeform 5"/>
            <p:cNvSpPr/>
            <p:nvPr/>
          </p:nvSpPr>
          <p:spPr>
            <a:xfrm>
              <a:off x="4913193" y="2609001"/>
              <a:ext cx="3874065" cy="7639899"/>
            </a:xfrm>
            <a:custGeom>
              <a:avLst/>
              <a:gdLst/>
              <a:ahLst/>
              <a:cxnLst/>
              <a:rect l="l" t="t" r="r" b="b"/>
              <a:pathLst>
                <a:path w="3600085" h="7099593">
                  <a:moveTo>
                    <a:pt x="0" y="0"/>
                  </a:moveTo>
                  <a:lnTo>
                    <a:pt x="3600085" y="0"/>
                  </a:lnTo>
                  <a:lnTo>
                    <a:pt x="3600085" y="7099593"/>
                  </a:lnTo>
                  <a:lnTo>
                    <a:pt x="0" y="7099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Freeform 6"/>
            <p:cNvSpPr/>
            <p:nvPr/>
          </p:nvSpPr>
          <p:spPr>
            <a:xfrm rot="9594221" flipH="1" flipV="1">
              <a:off x="8135656" y="5670824"/>
              <a:ext cx="3231161" cy="912803"/>
            </a:xfrm>
            <a:custGeom>
              <a:avLst/>
              <a:gdLst/>
              <a:ahLst/>
              <a:cxnLst/>
              <a:rect l="l" t="t" r="r" b="b"/>
              <a:pathLst>
                <a:path w="3231161" h="912803">
                  <a:moveTo>
                    <a:pt x="3231161" y="912803"/>
                  </a:moveTo>
                  <a:lnTo>
                    <a:pt x="0" y="912803"/>
                  </a:lnTo>
                  <a:lnTo>
                    <a:pt x="0" y="0"/>
                  </a:lnTo>
                  <a:lnTo>
                    <a:pt x="3231161" y="0"/>
                  </a:lnTo>
                  <a:lnTo>
                    <a:pt x="3231161" y="912803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872800" y="-1"/>
              <a:ext cx="5216367" cy="10287001"/>
            </a:xfrm>
            <a:custGeom>
              <a:avLst/>
              <a:gdLst/>
              <a:ahLst/>
              <a:cxnLst/>
              <a:rect l="l" t="t" r="r" b="b"/>
              <a:pathLst>
                <a:path w="4931979" h="9726171">
                  <a:moveTo>
                    <a:pt x="0" y="0"/>
                  </a:moveTo>
                  <a:lnTo>
                    <a:pt x="4931979" y="0"/>
                  </a:lnTo>
                  <a:lnTo>
                    <a:pt x="4931979" y="9726171"/>
                  </a:lnTo>
                  <a:lnTo>
                    <a:pt x="0" y="972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8888" y="1195362"/>
            <a:ext cx="8904094" cy="15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 err="1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上傳活動</a:t>
            </a:r>
            <a:endParaRPr lang="en-US" sz="9431" spc="924" dirty="0">
              <a:solidFill>
                <a:srgbClr val="231F2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2E6D82CB-AF1D-7DF1-9F6E-83FA1D98252D}"/>
              </a:ext>
            </a:extLst>
          </p:cNvPr>
          <p:cNvGrpSpPr/>
          <p:nvPr/>
        </p:nvGrpSpPr>
        <p:grpSpPr>
          <a:xfrm>
            <a:off x="0" y="-3352800"/>
            <a:ext cx="18288000" cy="3086100"/>
            <a:chOff x="0" y="0"/>
            <a:chExt cx="18288000" cy="3086100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CF78EFC7-60FC-109A-FE09-EFE0AA9D92E2}"/>
                </a:ext>
              </a:extLst>
            </p:cNvPr>
            <p:cNvGrpSpPr/>
            <p:nvPr/>
          </p:nvGrpSpPr>
          <p:grpSpPr>
            <a:xfrm>
              <a:off x="0" y="0"/>
              <a:ext cx="18288000" cy="3086100"/>
              <a:chOff x="0" y="0"/>
              <a:chExt cx="4816593" cy="812800"/>
            </a:xfrm>
          </p:grpSpPr>
          <p:sp>
            <p:nvSpPr>
              <p:cNvPr id="12" name="Freeform 4">
                <a:extLst>
                  <a:ext uri="{FF2B5EF4-FFF2-40B4-BE49-F238E27FC236}">
                    <a16:creationId xmlns:a16="http://schemas.microsoft.com/office/drawing/2014/main" id="{24F9E99E-C217-B41A-DCA0-6F52C52E703F}"/>
                  </a:ext>
                </a:extLst>
              </p:cNvPr>
              <p:cNvSpPr/>
              <p:nvPr/>
            </p:nvSpPr>
            <p:spPr>
              <a:xfrm>
                <a:off x="0" y="0"/>
                <a:ext cx="481659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81280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E1E0B2E0-AEEC-CFCB-E91B-31C7FEA05243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4816593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B41D574B-78D0-C637-F16B-5D126FD29B64}"/>
                </a:ext>
              </a:extLst>
            </p:cNvPr>
            <p:cNvSpPr txBox="1"/>
            <p:nvPr/>
          </p:nvSpPr>
          <p:spPr>
            <a:xfrm>
              <a:off x="3690980" y="1232286"/>
              <a:ext cx="10906040" cy="1349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82"/>
                </a:lnSpc>
              </a:pPr>
              <a:r>
                <a:rPr lang="en-US" sz="8030" spc="786" dirty="0" err="1">
                  <a:solidFill>
                    <a:srgbClr val="FFFFFF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結論</a:t>
              </a:r>
              <a:endParaRPr lang="en-US" sz="8030" spc="786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14" name="Freeform 6">
            <a:extLst>
              <a:ext uri="{FF2B5EF4-FFF2-40B4-BE49-F238E27FC236}">
                <a16:creationId xmlns:a16="http://schemas.microsoft.com/office/drawing/2014/main" id="{C16EED67-65E9-D63B-6F14-2B700DD11FA2}"/>
              </a:ext>
            </a:extLst>
          </p:cNvPr>
          <p:cNvSpPr/>
          <p:nvPr/>
        </p:nvSpPr>
        <p:spPr>
          <a:xfrm>
            <a:off x="18821400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9758DCC-BD66-DEB2-F4D8-4B222C91DCAF}"/>
              </a:ext>
            </a:extLst>
          </p:cNvPr>
          <p:cNvSpPr/>
          <p:nvPr/>
        </p:nvSpPr>
        <p:spPr>
          <a:xfrm>
            <a:off x="-6858000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1600976-9C4B-EF3F-80B3-268F72EFE06B}"/>
              </a:ext>
            </a:extLst>
          </p:cNvPr>
          <p:cNvGrpSpPr/>
          <p:nvPr/>
        </p:nvGrpSpPr>
        <p:grpSpPr>
          <a:xfrm>
            <a:off x="18620094" y="3313100"/>
            <a:ext cx="13764906" cy="3005394"/>
            <a:chOff x="2163000" y="3313100"/>
            <a:chExt cx="13764906" cy="3005394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C04166F6-0A75-3337-A69F-E1FB63C08A55}"/>
                </a:ext>
              </a:extLst>
            </p:cNvPr>
            <p:cNvGrpSpPr/>
            <p:nvPr/>
          </p:nvGrpSpPr>
          <p:grpSpPr>
            <a:xfrm>
              <a:off x="2163000" y="3313100"/>
              <a:ext cx="4473739" cy="853740"/>
              <a:chOff x="0" y="-34106"/>
              <a:chExt cx="1178269" cy="224853"/>
            </a:xfrm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040B6C9F-7699-5319-C7F1-E2F474E0EC9B}"/>
                  </a:ext>
                </a:extLst>
              </p:cNvPr>
              <p:cNvSpPr/>
              <p:nvPr/>
            </p:nvSpPr>
            <p:spPr>
              <a:xfrm>
                <a:off x="0" y="0"/>
                <a:ext cx="1178269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167703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23" name="TextBox 10">
                <a:extLst>
                  <a:ext uri="{FF2B5EF4-FFF2-40B4-BE49-F238E27FC236}">
                    <a16:creationId xmlns:a16="http://schemas.microsoft.com/office/drawing/2014/main" id="{451143AB-ED3D-3E61-646F-93520D712980}"/>
                  </a:ext>
                </a:extLst>
              </p:cNvPr>
              <p:cNvSpPr txBox="1"/>
              <p:nvPr/>
            </p:nvSpPr>
            <p:spPr>
              <a:xfrm>
                <a:off x="0" y="-34106"/>
                <a:ext cx="1178269" cy="2248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2981" spc="29" dirty="0" err="1">
                    <a:solidFill>
                      <a:srgbClr val="FFFFFF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優點</a:t>
                </a:r>
                <a:endParaRPr lang="en-US" sz="2981" spc="29" dirty="0">
                  <a:solidFill>
                    <a:srgbClr val="FFFFFF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0530EAA6-D760-BE72-7542-6A4FB24E88CE}"/>
                </a:ext>
              </a:extLst>
            </p:cNvPr>
            <p:cNvGrpSpPr/>
            <p:nvPr/>
          </p:nvGrpSpPr>
          <p:grpSpPr>
            <a:xfrm>
              <a:off x="6893475" y="3510391"/>
              <a:ext cx="9034431" cy="2808103"/>
              <a:chOff x="0" y="0"/>
              <a:chExt cx="1744696" cy="542290"/>
            </a:xfrm>
          </p:grpSpPr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E5A72B61-D18D-1BD0-576E-E6DE1F5F926B}"/>
                  </a:ext>
                </a:extLst>
              </p:cNvPr>
              <p:cNvSpPr/>
              <p:nvPr/>
            </p:nvSpPr>
            <p:spPr>
              <a:xfrm>
                <a:off x="0" y="0"/>
                <a:ext cx="1744696" cy="542290"/>
              </a:xfrm>
              <a:custGeom>
                <a:avLst/>
                <a:gdLst/>
                <a:ahLst/>
                <a:cxnLst/>
                <a:rect l="l" t="t" r="r" b="b"/>
                <a:pathLst>
                  <a:path w="1744696" h="542290">
                    <a:moveTo>
                      <a:pt x="0" y="0"/>
                    </a:moveTo>
                    <a:lnTo>
                      <a:pt x="1744696" y="0"/>
                    </a:lnTo>
                    <a:lnTo>
                      <a:pt x="1744696" y="542290"/>
                    </a:lnTo>
                    <a:lnTo>
                      <a:pt x="0" y="5422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21" name="TextBox 13">
                <a:extLst>
                  <a:ext uri="{FF2B5EF4-FFF2-40B4-BE49-F238E27FC236}">
                    <a16:creationId xmlns:a16="http://schemas.microsoft.com/office/drawing/2014/main" id="{114B7DF7-9760-C974-EAC1-CE6847F57C1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44696" cy="580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626106" lvl="1" indent="-313053">
                  <a:lnSpc>
                    <a:spcPts val="3769"/>
                  </a:lnSpc>
                  <a:buFont typeface="Arial"/>
                  <a:buChar char="•"/>
                </a:pPr>
                <a:r>
                  <a:rPr lang="en-US" sz="2899">
                    <a:solidFill>
                      <a:srgbClr val="00000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將活動統整，讓使用者可以更清楚的了解活動資訊</a:t>
                </a:r>
              </a:p>
              <a:p>
                <a:pPr marL="626106" lvl="1" indent="-313053">
                  <a:lnSpc>
                    <a:spcPts val="3769"/>
                  </a:lnSpc>
                  <a:buFont typeface="Arial"/>
                  <a:buChar char="•"/>
                </a:pPr>
                <a:r>
                  <a:rPr lang="en-US" sz="2899">
                    <a:solidFill>
                      <a:srgbClr val="00000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依照活動性質分類，讓有興趣的使用者可以方便檢視</a:t>
                </a:r>
              </a:p>
              <a:p>
                <a:pPr marL="626106" lvl="1" indent="-313053">
                  <a:lnSpc>
                    <a:spcPts val="3769"/>
                  </a:lnSpc>
                  <a:buFont typeface="Arial"/>
                  <a:buChar char="•"/>
                </a:pPr>
                <a:r>
                  <a:rPr lang="en-US" sz="2899">
                    <a:solidFill>
                      <a:srgbClr val="00000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可以讓使用者搜尋自己有興趣的活動</a:t>
                </a:r>
              </a:p>
              <a:p>
                <a:pPr>
                  <a:lnSpc>
                    <a:spcPts val="3769"/>
                  </a:lnSpc>
                </a:pPr>
                <a:endParaRPr lang="en-US" sz="2899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8079BD7-74A8-5C57-8998-86EB690E796C}"/>
                </a:ext>
              </a:extLst>
            </p:cNvPr>
            <p:cNvSpPr/>
            <p:nvPr/>
          </p:nvSpPr>
          <p:spPr>
            <a:xfrm>
              <a:off x="2179166" y="4079343"/>
              <a:ext cx="4457573" cy="2239151"/>
            </a:xfrm>
            <a:custGeom>
              <a:avLst/>
              <a:gdLst/>
              <a:ahLst/>
              <a:cxnLst/>
              <a:rect l="l" t="t" r="r" b="b"/>
              <a:pathLst>
                <a:path w="4457573" h="2239151">
                  <a:moveTo>
                    <a:pt x="0" y="0"/>
                  </a:moveTo>
                  <a:lnTo>
                    <a:pt x="4457573" y="0"/>
                  </a:lnTo>
                  <a:lnTo>
                    <a:pt x="4457573" y="2239152"/>
                  </a:lnTo>
                  <a:lnTo>
                    <a:pt x="0" y="2239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3574" b="-14401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8F39ED3-1B87-2478-0120-B886B8819D2C}"/>
              </a:ext>
            </a:extLst>
          </p:cNvPr>
          <p:cNvGrpSpPr/>
          <p:nvPr/>
        </p:nvGrpSpPr>
        <p:grpSpPr>
          <a:xfrm>
            <a:off x="-13944600" y="6395770"/>
            <a:ext cx="13705264" cy="2984395"/>
            <a:chOff x="2179166" y="6395770"/>
            <a:chExt cx="13705264" cy="2984395"/>
          </a:xfrm>
        </p:grpSpPr>
        <p:grpSp>
          <p:nvGrpSpPr>
            <p:cNvPr id="25" name="Group 14">
              <a:extLst>
                <a:ext uri="{FF2B5EF4-FFF2-40B4-BE49-F238E27FC236}">
                  <a16:creationId xmlns:a16="http://schemas.microsoft.com/office/drawing/2014/main" id="{5A0C3B85-790E-ACDC-5D7F-125F2FE07D36}"/>
                </a:ext>
              </a:extLst>
            </p:cNvPr>
            <p:cNvGrpSpPr/>
            <p:nvPr/>
          </p:nvGrpSpPr>
          <p:grpSpPr>
            <a:xfrm>
              <a:off x="11410691" y="6395770"/>
              <a:ext cx="4473739" cy="853740"/>
              <a:chOff x="0" y="-28575"/>
              <a:chExt cx="1178269" cy="224853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0BF0D04C-6D7E-0356-5822-6C4D3B3E7834}"/>
                  </a:ext>
                </a:extLst>
              </p:cNvPr>
              <p:cNvSpPr/>
              <p:nvPr/>
            </p:nvSpPr>
            <p:spPr>
              <a:xfrm>
                <a:off x="0" y="0"/>
                <a:ext cx="1178269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167703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31" name="TextBox 16">
                <a:extLst>
                  <a:ext uri="{FF2B5EF4-FFF2-40B4-BE49-F238E27FC236}">
                    <a16:creationId xmlns:a16="http://schemas.microsoft.com/office/drawing/2014/main" id="{17DCACC8-2C58-E8AB-A8DF-A419E11B501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78269" cy="2248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2981" spc="29" dirty="0" err="1">
                    <a:solidFill>
                      <a:srgbClr val="FFFFFF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發展</a:t>
                </a:r>
                <a:endParaRPr lang="en-US" sz="2981" spc="29" dirty="0">
                  <a:solidFill>
                    <a:srgbClr val="FFFFFF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grpSp>
          <p:nvGrpSpPr>
            <p:cNvPr id="26" name="Group 17">
              <a:extLst>
                <a:ext uri="{FF2B5EF4-FFF2-40B4-BE49-F238E27FC236}">
                  <a16:creationId xmlns:a16="http://schemas.microsoft.com/office/drawing/2014/main" id="{89070F62-9C94-9793-1C60-E57AFE182B7C}"/>
                </a:ext>
              </a:extLst>
            </p:cNvPr>
            <p:cNvGrpSpPr/>
            <p:nvPr/>
          </p:nvGrpSpPr>
          <p:grpSpPr>
            <a:xfrm>
              <a:off x="2179166" y="6572062"/>
              <a:ext cx="9034431" cy="2808103"/>
              <a:chOff x="0" y="0"/>
              <a:chExt cx="1744696" cy="542290"/>
            </a:xfrm>
          </p:grpSpPr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7FC9FBCC-95DB-5B15-EEAC-08216F82E60A}"/>
                  </a:ext>
                </a:extLst>
              </p:cNvPr>
              <p:cNvSpPr/>
              <p:nvPr/>
            </p:nvSpPr>
            <p:spPr>
              <a:xfrm>
                <a:off x="0" y="0"/>
                <a:ext cx="1744696" cy="542290"/>
              </a:xfrm>
              <a:custGeom>
                <a:avLst/>
                <a:gdLst/>
                <a:ahLst/>
                <a:cxnLst/>
                <a:rect l="l" t="t" r="r" b="b"/>
                <a:pathLst>
                  <a:path w="1744696" h="542290">
                    <a:moveTo>
                      <a:pt x="0" y="0"/>
                    </a:moveTo>
                    <a:lnTo>
                      <a:pt x="1744696" y="0"/>
                    </a:lnTo>
                    <a:lnTo>
                      <a:pt x="1744696" y="542290"/>
                    </a:lnTo>
                    <a:lnTo>
                      <a:pt x="0" y="5422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29" name="TextBox 19">
                <a:extLst>
                  <a:ext uri="{FF2B5EF4-FFF2-40B4-BE49-F238E27FC236}">
                    <a16:creationId xmlns:a16="http://schemas.microsoft.com/office/drawing/2014/main" id="{0A715FFA-B2C4-DADF-5E17-7DCD91A3E10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744696" cy="5708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647695" lvl="1" indent="-323848">
                  <a:lnSpc>
                    <a:spcPts val="3899"/>
                  </a:lnSpc>
                  <a:buFont typeface="Arial"/>
                  <a:buChar char="•"/>
                </a:pPr>
                <a:r>
                  <a:rPr lang="en-US" sz="2999" dirty="0" err="1">
                    <a:solidFill>
                      <a:srgbClr val="00000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增加提醒功能，提醒使用者記得參加活動</a:t>
                </a:r>
                <a:endParaRPr lang="en-US" sz="29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  <a:p>
                <a:pPr marL="647695" lvl="1" indent="-323848">
                  <a:lnSpc>
                    <a:spcPts val="3899"/>
                  </a:lnSpc>
                  <a:buFont typeface="Arial"/>
                  <a:buChar char="•"/>
                </a:pPr>
                <a:r>
                  <a:rPr lang="en-US" sz="2999" dirty="0" err="1">
                    <a:solidFill>
                      <a:srgbClr val="00000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提供使用者輸入活動評價，能分享活動經驗，作為活動主辦者下次舉辦活動時的參考</a:t>
                </a:r>
                <a:endParaRPr lang="en-US" sz="29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E138DC2-66BD-8E02-B0E2-FC95857C4B3C}"/>
                </a:ext>
              </a:extLst>
            </p:cNvPr>
            <p:cNvSpPr/>
            <p:nvPr/>
          </p:nvSpPr>
          <p:spPr>
            <a:xfrm>
              <a:off x="11410691" y="7141014"/>
              <a:ext cx="4473739" cy="2239151"/>
            </a:xfrm>
            <a:custGeom>
              <a:avLst/>
              <a:gdLst/>
              <a:ahLst/>
              <a:cxnLst/>
              <a:rect l="l" t="t" r="r" b="b"/>
              <a:pathLst>
                <a:path w="4473739" h="2239151">
                  <a:moveTo>
                    <a:pt x="0" y="0"/>
                  </a:moveTo>
                  <a:lnTo>
                    <a:pt x="4473739" y="0"/>
                  </a:lnTo>
                  <a:lnTo>
                    <a:pt x="4473739" y="2239152"/>
                  </a:lnTo>
                  <a:lnTo>
                    <a:pt x="0" y="2239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16598" b="-16598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32" name="Freeform 5">
            <a:extLst>
              <a:ext uri="{FF2B5EF4-FFF2-40B4-BE49-F238E27FC236}">
                <a16:creationId xmlns:a16="http://schemas.microsoft.com/office/drawing/2014/main" id="{C1E405AC-C825-2393-B255-D4A655BE808A}"/>
              </a:ext>
            </a:extLst>
          </p:cNvPr>
          <p:cNvSpPr/>
          <p:nvPr/>
        </p:nvSpPr>
        <p:spPr>
          <a:xfrm rot="3407869">
            <a:off x="-7186761" y="12578689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4" name="Freeform 4">
            <a:extLst>
              <a:ext uri="{FF2B5EF4-FFF2-40B4-BE49-F238E27FC236}">
                <a16:creationId xmlns:a16="http://schemas.microsoft.com/office/drawing/2014/main" id="{19101E40-881A-5082-5168-0E5BA2E0ADD7}"/>
              </a:ext>
            </a:extLst>
          </p:cNvPr>
          <p:cNvSpPr/>
          <p:nvPr/>
        </p:nvSpPr>
        <p:spPr>
          <a:xfrm>
            <a:off x="18288000" y="0"/>
            <a:ext cx="5216366" cy="10287000"/>
          </a:xfrm>
          <a:custGeom>
            <a:avLst/>
            <a:gdLst/>
            <a:ahLst/>
            <a:cxnLst/>
            <a:rect l="l" t="t" r="r" b="b"/>
            <a:pathLst>
              <a:path w="5216366" h="10287000">
                <a:moveTo>
                  <a:pt x="0" y="0"/>
                </a:moveTo>
                <a:lnTo>
                  <a:pt x="5216366" y="0"/>
                </a:lnTo>
                <a:lnTo>
                  <a:pt x="52163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6CC66778-A0F5-BB60-99DD-5E35B408C67E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18288000" cy="30861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8000" cy="3086100"/>
              <a:chOff x="0" y="0"/>
              <a:chExt cx="4816593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81280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4816593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690980" y="1232286"/>
              <a:ext cx="10906040" cy="1349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82"/>
                </a:lnSpc>
              </a:pPr>
              <a:r>
                <a:rPr lang="en-US" sz="8030" spc="786" dirty="0" err="1">
                  <a:solidFill>
                    <a:srgbClr val="FFFFFF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結論</a:t>
              </a:r>
              <a:endParaRPr lang="en-US" sz="8030" spc="786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C0D7382-0D8C-7DCC-CBF5-8A414FC4ECDA}"/>
              </a:ext>
            </a:extLst>
          </p:cNvPr>
          <p:cNvGrpSpPr/>
          <p:nvPr/>
        </p:nvGrpSpPr>
        <p:grpSpPr>
          <a:xfrm>
            <a:off x="2163000" y="3313100"/>
            <a:ext cx="13764906" cy="3005394"/>
            <a:chOff x="2163000" y="3313100"/>
            <a:chExt cx="13764906" cy="3005394"/>
          </a:xfrm>
        </p:grpSpPr>
        <p:grpSp>
          <p:nvGrpSpPr>
            <p:cNvPr id="8" name="Group 8"/>
            <p:cNvGrpSpPr/>
            <p:nvPr/>
          </p:nvGrpSpPr>
          <p:grpSpPr>
            <a:xfrm>
              <a:off x="2163000" y="3313100"/>
              <a:ext cx="4473739" cy="853740"/>
              <a:chOff x="0" y="-34106"/>
              <a:chExt cx="1178269" cy="22485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78269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167703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4106"/>
                <a:ext cx="1178269" cy="2248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2981" spc="29" dirty="0" err="1">
                    <a:solidFill>
                      <a:srgbClr val="FFFFFF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優點</a:t>
                </a:r>
                <a:endParaRPr lang="en-US" sz="2981" spc="29" dirty="0">
                  <a:solidFill>
                    <a:srgbClr val="FFFFFF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893475" y="3510391"/>
              <a:ext cx="9034431" cy="2808103"/>
              <a:chOff x="0" y="0"/>
              <a:chExt cx="1744696" cy="5422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44696" cy="542290"/>
              </a:xfrm>
              <a:custGeom>
                <a:avLst/>
                <a:gdLst/>
                <a:ahLst/>
                <a:cxnLst/>
                <a:rect l="l" t="t" r="r" b="b"/>
                <a:pathLst>
                  <a:path w="1744696" h="542290">
                    <a:moveTo>
                      <a:pt x="0" y="0"/>
                    </a:moveTo>
                    <a:lnTo>
                      <a:pt x="1744696" y="0"/>
                    </a:lnTo>
                    <a:lnTo>
                      <a:pt x="1744696" y="542290"/>
                    </a:lnTo>
                    <a:lnTo>
                      <a:pt x="0" y="5422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744696" cy="580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626106" lvl="1" indent="-313053">
                  <a:lnSpc>
                    <a:spcPts val="3769"/>
                  </a:lnSpc>
                  <a:buFont typeface="Arial"/>
                  <a:buChar char="•"/>
                </a:pPr>
                <a:r>
                  <a:rPr lang="en-US" sz="2899">
                    <a:solidFill>
                      <a:srgbClr val="00000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將活動統整，讓使用者可以更清楚的了解活動資訊</a:t>
                </a:r>
              </a:p>
              <a:p>
                <a:pPr marL="626106" lvl="1" indent="-313053">
                  <a:lnSpc>
                    <a:spcPts val="3769"/>
                  </a:lnSpc>
                  <a:buFont typeface="Arial"/>
                  <a:buChar char="•"/>
                </a:pPr>
                <a:r>
                  <a:rPr lang="en-US" sz="2899">
                    <a:solidFill>
                      <a:srgbClr val="00000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依照活動性質分類，讓有興趣的使用者可以方便檢視</a:t>
                </a:r>
              </a:p>
              <a:p>
                <a:pPr marL="626106" lvl="1" indent="-313053">
                  <a:lnSpc>
                    <a:spcPts val="3769"/>
                  </a:lnSpc>
                  <a:buFont typeface="Arial"/>
                  <a:buChar char="•"/>
                </a:pPr>
                <a:r>
                  <a:rPr lang="en-US" sz="2899">
                    <a:solidFill>
                      <a:srgbClr val="00000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可以讓使用者搜尋自己有興趣的活動</a:t>
                </a:r>
              </a:p>
              <a:p>
                <a:pPr>
                  <a:lnSpc>
                    <a:spcPts val="3769"/>
                  </a:lnSpc>
                </a:pPr>
                <a:endParaRPr lang="en-US" sz="2899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179166" y="4079343"/>
              <a:ext cx="4457573" cy="2239151"/>
            </a:xfrm>
            <a:custGeom>
              <a:avLst/>
              <a:gdLst/>
              <a:ahLst/>
              <a:cxnLst/>
              <a:rect l="l" t="t" r="r" b="b"/>
              <a:pathLst>
                <a:path w="4457573" h="2239151">
                  <a:moveTo>
                    <a:pt x="0" y="0"/>
                  </a:moveTo>
                  <a:lnTo>
                    <a:pt x="4457573" y="0"/>
                  </a:lnTo>
                  <a:lnTo>
                    <a:pt x="4457573" y="2239152"/>
                  </a:lnTo>
                  <a:lnTo>
                    <a:pt x="0" y="2239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574" b="-14401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E544DF9-EC49-E797-8AA3-886D4A2D0FEE}"/>
              </a:ext>
            </a:extLst>
          </p:cNvPr>
          <p:cNvGrpSpPr/>
          <p:nvPr/>
        </p:nvGrpSpPr>
        <p:grpSpPr>
          <a:xfrm>
            <a:off x="2179166" y="6395770"/>
            <a:ext cx="13705264" cy="2984395"/>
            <a:chOff x="2179166" y="6395770"/>
            <a:chExt cx="13705264" cy="2984395"/>
          </a:xfrm>
        </p:grpSpPr>
        <p:grpSp>
          <p:nvGrpSpPr>
            <p:cNvPr id="14" name="Group 14"/>
            <p:cNvGrpSpPr/>
            <p:nvPr/>
          </p:nvGrpSpPr>
          <p:grpSpPr>
            <a:xfrm>
              <a:off x="11410691" y="6395770"/>
              <a:ext cx="4473739" cy="853740"/>
              <a:chOff x="0" y="-28575"/>
              <a:chExt cx="1178269" cy="22485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78269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167703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178269" cy="2248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r>
                  <a:rPr lang="en-US" sz="2981" spc="29" dirty="0" err="1">
                    <a:solidFill>
                      <a:srgbClr val="FFFFFF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發展</a:t>
                </a:r>
                <a:endParaRPr lang="en-US" sz="2981" spc="29" dirty="0">
                  <a:solidFill>
                    <a:srgbClr val="FFFFFF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79166" y="6572062"/>
              <a:ext cx="9034431" cy="2808103"/>
              <a:chOff x="0" y="0"/>
              <a:chExt cx="1744696" cy="5422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44696" cy="542290"/>
              </a:xfrm>
              <a:custGeom>
                <a:avLst/>
                <a:gdLst/>
                <a:ahLst/>
                <a:cxnLst/>
                <a:rect l="l" t="t" r="r" b="b"/>
                <a:pathLst>
                  <a:path w="1744696" h="542290">
                    <a:moveTo>
                      <a:pt x="0" y="0"/>
                    </a:moveTo>
                    <a:lnTo>
                      <a:pt x="1744696" y="0"/>
                    </a:lnTo>
                    <a:lnTo>
                      <a:pt x="1744696" y="542290"/>
                    </a:lnTo>
                    <a:lnTo>
                      <a:pt x="0" y="5422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744696" cy="5708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647695" lvl="1" indent="-323848">
                  <a:lnSpc>
                    <a:spcPts val="3899"/>
                  </a:lnSpc>
                  <a:buFont typeface="Arial"/>
                  <a:buChar char="•"/>
                </a:pPr>
                <a:r>
                  <a:rPr lang="en-US" sz="2999" dirty="0" err="1">
                    <a:solidFill>
                      <a:srgbClr val="00000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增加提醒功能，提醒使用者記得參加活動</a:t>
                </a:r>
                <a:endParaRPr lang="en-US" sz="29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  <a:p>
                <a:pPr marL="647695" lvl="1" indent="-323848">
                  <a:lnSpc>
                    <a:spcPts val="3899"/>
                  </a:lnSpc>
                  <a:buFont typeface="Arial"/>
                  <a:buChar char="•"/>
                </a:pPr>
                <a:r>
                  <a:rPr lang="en-US" sz="2999" dirty="0" err="1">
                    <a:solidFill>
                      <a:srgbClr val="000000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提供使用者輸入活動評價，能分享活動經驗，作為活動主辦者下次舉辦活動時的參考</a:t>
                </a:r>
                <a:endParaRPr lang="en-US" sz="29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1410691" y="7141014"/>
              <a:ext cx="4473739" cy="2239151"/>
            </a:xfrm>
            <a:custGeom>
              <a:avLst/>
              <a:gdLst/>
              <a:ahLst/>
              <a:cxnLst/>
              <a:rect l="l" t="t" r="r" b="b"/>
              <a:pathLst>
                <a:path w="4473739" h="2239151">
                  <a:moveTo>
                    <a:pt x="0" y="0"/>
                  </a:moveTo>
                  <a:lnTo>
                    <a:pt x="4473739" y="0"/>
                  </a:lnTo>
                  <a:lnTo>
                    <a:pt x="4473739" y="2239152"/>
                  </a:lnTo>
                  <a:lnTo>
                    <a:pt x="0" y="2239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6598" b="-16598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26" name="Freeform 5">
            <a:extLst>
              <a:ext uri="{FF2B5EF4-FFF2-40B4-BE49-F238E27FC236}">
                <a16:creationId xmlns:a16="http://schemas.microsoft.com/office/drawing/2014/main" id="{CCFC4CC3-A8F8-F298-445B-D1654190FB0C}"/>
              </a:ext>
            </a:extLst>
          </p:cNvPr>
          <p:cNvSpPr/>
          <p:nvPr/>
        </p:nvSpPr>
        <p:spPr>
          <a:xfrm flipH="1">
            <a:off x="-5638800" y="8663244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F805AA4-1D94-3F00-C817-839D07EA4EF7}"/>
              </a:ext>
            </a:extLst>
          </p:cNvPr>
          <p:cNvSpPr/>
          <p:nvPr/>
        </p:nvSpPr>
        <p:spPr>
          <a:xfrm rot="18003366">
            <a:off x="-10845096" y="686323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A6C8193A-36EF-C8AC-44B5-0054703BE080}"/>
              </a:ext>
            </a:extLst>
          </p:cNvPr>
          <p:cNvSpPr/>
          <p:nvPr/>
        </p:nvSpPr>
        <p:spPr>
          <a:xfrm rot="18673594">
            <a:off x="15888442" y="-1075765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01069" y="3441556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064902F-EF57-74EF-897C-AA174C43A2B4}"/>
              </a:ext>
            </a:extLst>
          </p:cNvPr>
          <p:cNvGrpSpPr/>
          <p:nvPr/>
        </p:nvGrpSpPr>
        <p:grpSpPr>
          <a:xfrm>
            <a:off x="4980992" y="1036994"/>
            <a:ext cx="7995378" cy="7488552"/>
            <a:chOff x="4980992" y="1036994"/>
            <a:chExt cx="7995378" cy="7488552"/>
          </a:xfrm>
        </p:grpSpPr>
        <p:sp>
          <p:nvSpPr>
            <p:cNvPr id="3" name="TextBox 3"/>
            <p:cNvSpPr txBox="1"/>
            <p:nvPr/>
          </p:nvSpPr>
          <p:spPr>
            <a:xfrm>
              <a:off x="4980992" y="1036994"/>
              <a:ext cx="7416941" cy="1617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74"/>
                </a:lnSpc>
              </a:pPr>
              <a:r>
                <a:rPr lang="en-US" sz="9981" b="1" spc="978" dirty="0">
                  <a:solidFill>
                    <a:srgbClr val="231F20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CONTENT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5311631" y="3807249"/>
              <a:ext cx="1400485" cy="4718297"/>
              <a:chOff x="0" y="0"/>
              <a:chExt cx="368852" cy="124267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68852" cy="1242679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242679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242679"/>
                    </a:lnTo>
                    <a:lnTo>
                      <a:pt x="0" y="1242679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368852" cy="1261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5543264" y="4178750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dirty="0">
                  <a:solidFill>
                    <a:srgbClr val="363636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543264" y="5007425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543264" y="5837205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543264" y="6688367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04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543264" y="7517787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05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899741" y="4233693"/>
              <a:ext cx="5790503" cy="4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0"/>
                </a:lnSpc>
              </a:pPr>
              <a:r>
                <a:rPr lang="en-US" sz="3000" spc="294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背景</a:t>
              </a:r>
              <a:endParaRPr lang="en-US" sz="3000" spc="294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899740" y="5073916"/>
              <a:ext cx="6076629" cy="4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0"/>
                </a:lnSpc>
              </a:pPr>
              <a:r>
                <a:rPr lang="en-US" sz="3000" spc="294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動機</a:t>
              </a:r>
              <a:endParaRPr lang="en-US" sz="3000" spc="294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899741" y="5925078"/>
              <a:ext cx="5790503" cy="4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294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目的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893391" y="6776240"/>
              <a:ext cx="6076629" cy="4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294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方法</a:t>
              </a:r>
              <a:endParaRPr lang="en-US" sz="3000" spc="294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899741" y="7605660"/>
              <a:ext cx="6076629" cy="4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294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結論</a:t>
              </a:r>
              <a:endParaRPr lang="en-US" sz="3000" spc="294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18" name="Freeform 3">
            <a:extLst>
              <a:ext uri="{FF2B5EF4-FFF2-40B4-BE49-F238E27FC236}">
                <a16:creationId xmlns:a16="http://schemas.microsoft.com/office/drawing/2014/main" id="{759D417D-D573-8CCD-D257-A09DB3C86388}"/>
              </a:ext>
            </a:extLst>
          </p:cNvPr>
          <p:cNvSpPr/>
          <p:nvPr/>
        </p:nvSpPr>
        <p:spPr>
          <a:xfrm rot="7659121">
            <a:off x="17411456" y="6690534"/>
            <a:ext cx="17241072" cy="17691397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ED984CE0-7370-1387-4D29-7313A70D55D0}"/>
              </a:ext>
            </a:extLst>
          </p:cNvPr>
          <p:cNvSpPr/>
          <p:nvPr/>
        </p:nvSpPr>
        <p:spPr>
          <a:xfrm>
            <a:off x="-10515600" y="-10449569"/>
            <a:ext cx="13061234" cy="13402386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BB03E13-CC98-CBF1-D3ED-A55FA02AA3C8}"/>
              </a:ext>
            </a:extLst>
          </p:cNvPr>
          <p:cNvGrpSpPr/>
          <p:nvPr/>
        </p:nvGrpSpPr>
        <p:grpSpPr>
          <a:xfrm>
            <a:off x="1538888" y="10706100"/>
            <a:ext cx="15972418" cy="8876442"/>
            <a:chOff x="1538888" y="664311"/>
            <a:chExt cx="15972418" cy="887644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ADD1A311-FC63-1F8D-2F1A-DE0535FE9B6E}"/>
                </a:ext>
              </a:extLst>
            </p:cNvPr>
            <p:cNvSpPr/>
            <p:nvPr/>
          </p:nvSpPr>
          <p:spPr>
            <a:xfrm>
              <a:off x="11489411" y="664311"/>
              <a:ext cx="6021895" cy="8876442"/>
            </a:xfrm>
            <a:custGeom>
              <a:avLst/>
              <a:gdLst/>
              <a:ahLst/>
              <a:cxnLst/>
              <a:rect l="l" t="t" r="r" b="b"/>
              <a:pathLst>
                <a:path w="6021895" h="8876442">
                  <a:moveTo>
                    <a:pt x="0" y="0"/>
                  </a:moveTo>
                  <a:lnTo>
                    <a:pt x="6021895" y="0"/>
                  </a:lnTo>
                  <a:lnTo>
                    <a:pt x="6021895" y="8876442"/>
                  </a:lnTo>
                  <a:lnTo>
                    <a:pt x="0" y="887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2054" r="-79050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5B14C6B-21CB-56BB-6EEB-3627517F1D2B}"/>
                </a:ext>
              </a:extLst>
            </p:cNvPr>
            <p:cNvSpPr/>
            <p:nvPr/>
          </p:nvSpPr>
          <p:spPr>
            <a:xfrm>
              <a:off x="8203215" y="7962246"/>
              <a:ext cx="4876482" cy="516424"/>
            </a:xfrm>
            <a:custGeom>
              <a:avLst/>
              <a:gdLst/>
              <a:ahLst/>
              <a:cxnLst/>
              <a:rect l="l" t="t" r="r" b="b"/>
              <a:pathLst>
                <a:path w="4876482" h="516424">
                  <a:moveTo>
                    <a:pt x="0" y="0"/>
                  </a:moveTo>
                  <a:lnTo>
                    <a:pt x="4876483" y="0"/>
                  </a:lnTo>
                  <a:lnTo>
                    <a:pt x="4876483" y="516423"/>
                  </a:lnTo>
                  <a:lnTo>
                    <a:pt x="0" y="516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95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BFF952D1-14E4-FC5E-5589-5DAC54E5F7E1}"/>
                </a:ext>
              </a:extLst>
            </p:cNvPr>
            <p:cNvGrpSpPr/>
            <p:nvPr/>
          </p:nvGrpSpPr>
          <p:grpSpPr>
            <a:xfrm>
              <a:off x="8220749" y="3205532"/>
              <a:ext cx="4858949" cy="4794814"/>
              <a:chOff x="0" y="0"/>
              <a:chExt cx="1279723" cy="1262832"/>
            </a:xfrm>
          </p:grpSpPr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0E45C81C-007C-AF30-875E-FE7E035837BB}"/>
                  </a:ext>
                </a:extLst>
              </p:cNvPr>
              <p:cNvSpPr/>
              <p:nvPr/>
            </p:nvSpPr>
            <p:spPr>
              <a:xfrm>
                <a:off x="0" y="0"/>
                <a:ext cx="1279723" cy="1262832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62832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62832"/>
                    </a:lnTo>
                    <a:lnTo>
                      <a:pt x="0" y="1262832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AE560A9D-0BF7-7060-C9C9-6875C26AE8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279723" cy="1319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678D95E-004D-D6BD-F44C-6A67C19339D4}"/>
                </a:ext>
              </a:extLst>
            </p:cNvPr>
            <p:cNvSpPr/>
            <p:nvPr/>
          </p:nvSpPr>
          <p:spPr>
            <a:xfrm>
              <a:off x="9365769" y="3791077"/>
              <a:ext cx="2551375" cy="2622909"/>
            </a:xfrm>
            <a:custGeom>
              <a:avLst/>
              <a:gdLst/>
              <a:ahLst/>
              <a:cxnLst/>
              <a:rect l="l" t="t" r="r" b="b"/>
              <a:pathLst>
                <a:path w="2551375" h="2622909">
                  <a:moveTo>
                    <a:pt x="0" y="0"/>
                  </a:moveTo>
                  <a:lnTo>
                    <a:pt x="2551375" y="0"/>
                  </a:lnTo>
                  <a:lnTo>
                    <a:pt x="2551375" y="2622909"/>
                  </a:lnTo>
                  <a:lnTo>
                    <a:pt x="0" y="262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30A84604-4256-746A-C07F-DA83B521E9F3}"/>
                </a:ext>
              </a:extLst>
            </p:cNvPr>
            <p:cNvSpPr txBox="1"/>
            <p:nvPr/>
          </p:nvSpPr>
          <p:spPr>
            <a:xfrm>
              <a:off x="1538888" y="1662072"/>
              <a:ext cx="7241638" cy="1303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903"/>
                </a:lnSpc>
              </a:pPr>
              <a:r>
                <a:rPr lang="en-US" sz="9431" spc="924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背景</a:t>
              </a:r>
              <a:endParaRPr lang="en-US" sz="9431" spc="924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B0ABFD41-FE04-9FE5-3002-DAE9EFFE0858}"/>
                </a:ext>
              </a:extLst>
            </p:cNvPr>
            <p:cNvSpPr txBox="1"/>
            <p:nvPr/>
          </p:nvSpPr>
          <p:spPr>
            <a:xfrm>
              <a:off x="1538888" y="3752977"/>
              <a:ext cx="6162866" cy="201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4517" lvl="1" indent="-247258">
                <a:lnSpc>
                  <a:spcPts val="3160"/>
                </a:lnSpc>
                <a:buFont typeface="Arial"/>
                <a:buChar char="•"/>
              </a:pP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各個大學在舉辦講座、特殊課程等等活動時，都會在某些平台例如學校官網或者是學校IG等上面公告，讓有興趣的教師、學生甚至是校外同仁能</a:t>
              </a:r>
              <a:r>
                <a:rPr lang="en-US" sz="2290" b="1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夠</a:t>
              </a: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得到活動資訊。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B66C3407-69EC-18AA-B763-AE7920C58DCF}"/>
                </a:ext>
              </a:extLst>
            </p:cNvPr>
            <p:cNvSpPr txBox="1"/>
            <p:nvPr/>
          </p:nvSpPr>
          <p:spPr>
            <a:xfrm>
              <a:off x="1538888" y="6258709"/>
              <a:ext cx="6162866" cy="201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4517" lvl="1" indent="-247258">
                <a:lnSpc>
                  <a:spcPts val="3160"/>
                </a:lnSpc>
                <a:buFont typeface="Arial"/>
                <a:buChar char="•"/>
              </a:pP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這個「逢甲活動通」統整了逢甲大學的所有活動，大家可以在上面取得最新資訊，也可以透過搜尋來尋找自己有興趣的活動，並點選進網頁</a:t>
              </a:r>
              <a:r>
                <a:rPr lang="en-US" sz="2290" b="1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查</a:t>
              </a: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看更詳細的活動細節。</a:t>
              </a:r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7B9454A8-34E8-1905-77E2-6C4CD47DE1D2}"/>
                </a:ext>
              </a:extLst>
            </p:cNvPr>
            <p:cNvSpPr txBox="1"/>
            <p:nvPr/>
          </p:nvSpPr>
          <p:spPr>
            <a:xfrm>
              <a:off x="8498723" y="6552336"/>
              <a:ext cx="4135657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2"/>
                </a:lnSpc>
              </a:pPr>
              <a:r>
                <a:rPr lang="en-US" sz="4081" spc="399">
                  <a:solidFill>
                    <a:srgbClr val="FDFBFB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STUDENTS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4">
            <a:extLst>
              <a:ext uri="{FF2B5EF4-FFF2-40B4-BE49-F238E27FC236}">
                <a16:creationId xmlns:a16="http://schemas.microsoft.com/office/drawing/2014/main" id="{C121B29E-06DC-D4C8-383E-50DF7C90AA56}"/>
              </a:ext>
            </a:extLst>
          </p:cNvPr>
          <p:cNvSpPr/>
          <p:nvPr/>
        </p:nvSpPr>
        <p:spPr>
          <a:xfrm rot="7317412">
            <a:off x="20005060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BEFF44B-1726-7F45-D945-53030E49D38A}"/>
              </a:ext>
            </a:extLst>
          </p:cNvPr>
          <p:cNvGrpSpPr/>
          <p:nvPr/>
        </p:nvGrpSpPr>
        <p:grpSpPr>
          <a:xfrm>
            <a:off x="1538888" y="664311"/>
            <a:ext cx="15972418" cy="8876442"/>
            <a:chOff x="1538888" y="664311"/>
            <a:chExt cx="15972418" cy="8876442"/>
          </a:xfrm>
        </p:grpSpPr>
        <p:sp>
          <p:nvSpPr>
            <p:cNvPr id="4" name="Freeform 4"/>
            <p:cNvSpPr/>
            <p:nvPr/>
          </p:nvSpPr>
          <p:spPr>
            <a:xfrm>
              <a:off x="11489411" y="664311"/>
              <a:ext cx="6021895" cy="8876442"/>
            </a:xfrm>
            <a:custGeom>
              <a:avLst/>
              <a:gdLst/>
              <a:ahLst/>
              <a:cxnLst/>
              <a:rect l="l" t="t" r="r" b="b"/>
              <a:pathLst>
                <a:path w="6021895" h="8876442">
                  <a:moveTo>
                    <a:pt x="0" y="0"/>
                  </a:moveTo>
                  <a:lnTo>
                    <a:pt x="6021895" y="0"/>
                  </a:lnTo>
                  <a:lnTo>
                    <a:pt x="6021895" y="8876442"/>
                  </a:lnTo>
                  <a:lnTo>
                    <a:pt x="0" y="887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2054" r="-79050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8203215" y="7962246"/>
              <a:ext cx="4876482" cy="516424"/>
            </a:xfrm>
            <a:custGeom>
              <a:avLst/>
              <a:gdLst/>
              <a:ahLst/>
              <a:cxnLst/>
              <a:rect l="l" t="t" r="r" b="b"/>
              <a:pathLst>
                <a:path w="4876482" h="516424">
                  <a:moveTo>
                    <a:pt x="0" y="0"/>
                  </a:moveTo>
                  <a:lnTo>
                    <a:pt x="4876483" y="0"/>
                  </a:lnTo>
                  <a:lnTo>
                    <a:pt x="4876483" y="516423"/>
                  </a:lnTo>
                  <a:lnTo>
                    <a:pt x="0" y="516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95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8220749" y="3205532"/>
              <a:ext cx="4858949" cy="4794814"/>
              <a:chOff x="0" y="0"/>
              <a:chExt cx="1279723" cy="126283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79723" cy="1262832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62832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62832"/>
                    </a:lnTo>
                    <a:lnTo>
                      <a:pt x="0" y="1262832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1279723" cy="1319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9365769" y="3791077"/>
              <a:ext cx="2551375" cy="2622909"/>
            </a:xfrm>
            <a:custGeom>
              <a:avLst/>
              <a:gdLst/>
              <a:ahLst/>
              <a:cxnLst/>
              <a:rect l="l" t="t" r="r" b="b"/>
              <a:pathLst>
                <a:path w="2551375" h="2622909">
                  <a:moveTo>
                    <a:pt x="0" y="0"/>
                  </a:moveTo>
                  <a:lnTo>
                    <a:pt x="2551375" y="0"/>
                  </a:lnTo>
                  <a:lnTo>
                    <a:pt x="2551375" y="2622909"/>
                  </a:lnTo>
                  <a:lnTo>
                    <a:pt x="0" y="262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38888" y="1662072"/>
              <a:ext cx="7241638" cy="1303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903"/>
                </a:lnSpc>
              </a:pPr>
              <a:r>
                <a:rPr lang="en-US" sz="9431" spc="924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背景</a:t>
              </a:r>
              <a:endParaRPr lang="en-US" sz="9431" spc="924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38888" y="3752977"/>
              <a:ext cx="6162866" cy="201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4517" lvl="1" indent="-247258">
                <a:lnSpc>
                  <a:spcPts val="3160"/>
                </a:lnSpc>
                <a:buFont typeface="Arial"/>
                <a:buChar char="•"/>
              </a:pP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各個大學在舉辦講座、特殊課程等等活動時，都會在某些平台例如學校官網或者是學校IG等上面公告，讓有興趣的教師、學生甚至是校外同仁能</a:t>
              </a:r>
              <a:r>
                <a:rPr lang="en-US" sz="2290" b="1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夠</a:t>
              </a: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得到活動資訊。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38888" y="6258709"/>
              <a:ext cx="6162866" cy="201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4517" lvl="1" indent="-247258">
                <a:lnSpc>
                  <a:spcPts val="3160"/>
                </a:lnSpc>
                <a:buFont typeface="Arial"/>
                <a:buChar char="•"/>
              </a:pP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這個「逢甲活動通」統整了逢甲大學的所有活動，大家可以在上面取得最新資訊，也可以透過搜尋來尋找自己有興趣的活動，並點選進網頁</a:t>
              </a:r>
              <a:r>
                <a:rPr lang="en-US" sz="2290" b="1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查</a:t>
              </a: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看更詳細的活動細節。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498723" y="6552336"/>
              <a:ext cx="4135657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2"/>
                </a:lnSpc>
              </a:pPr>
              <a:r>
                <a:rPr lang="en-US" sz="4081" spc="399">
                  <a:solidFill>
                    <a:srgbClr val="FDFBFB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STUDENTS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E00FCF7-AC96-89FA-424C-472A8842558B}"/>
              </a:ext>
            </a:extLst>
          </p:cNvPr>
          <p:cNvGrpSpPr/>
          <p:nvPr/>
        </p:nvGrpSpPr>
        <p:grpSpPr>
          <a:xfrm>
            <a:off x="18777448" y="337474"/>
            <a:ext cx="15817352" cy="9570246"/>
            <a:chOff x="2142191" y="337474"/>
            <a:chExt cx="15817352" cy="9570246"/>
          </a:xfrm>
        </p:grpSpPr>
        <p:grpSp>
          <p:nvGrpSpPr>
            <p:cNvPr id="32" name="Group 3">
              <a:extLst>
                <a:ext uri="{FF2B5EF4-FFF2-40B4-BE49-F238E27FC236}">
                  <a16:creationId xmlns:a16="http://schemas.microsoft.com/office/drawing/2014/main" id="{80AB83E6-8FCF-1756-3FC2-BFFE7550D7F8}"/>
                </a:ext>
              </a:extLst>
            </p:cNvPr>
            <p:cNvGrpSpPr/>
            <p:nvPr/>
          </p:nvGrpSpPr>
          <p:grpSpPr>
            <a:xfrm>
              <a:off x="13662994" y="337474"/>
              <a:ext cx="4296549" cy="9570246"/>
              <a:chOff x="0" y="0"/>
              <a:chExt cx="1131601" cy="2520559"/>
            </a:xfrm>
          </p:grpSpPr>
          <p:sp>
            <p:nvSpPr>
              <p:cNvPr id="47" name="Freeform 4">
                <a:extLst>
                  <a:ext uri="{FF2B5EF4-FFF2-40B4-BE49-F238E27FC236}">
                    <a16:creationId xmlns:a16="http://schemas.microsoft.com/office/drawing/2014/main" id="{CBD81D0A-03D2-2E0E-518B-5FEE11AD7360}"/>
                  </a:ext>
                </a:extLst>
              </p:cNvPr>
              <p:cNvSpPr/>
              <p:nvPr/>
            </p:nvSpPr>
            <p:spPr>
              <a:xfrm>
                <a:off x="0" y="0"/>
                <a:ext cx="1131601" cy="2520559"/>
              </a:xfrm>
              <a:custGeom>
                <a:avLst/>
                <a:gdLst/>
                <a:ahLst/>
                <a:cxnLst/>
                <a:rect l="l" t="t" r="r" b="b"/>
                <a:pathLst>
                  <a:path w="1131601" h="2520559">
                    <a:moveTo>
                      <a:pt x="0" y="0"/>
                    </a:moveTo>
                    <a:lnTo>
                      <a:pt x="1131601" y="0"/>
                    </a:lnTo>
                    <a:lnTo>
                      <a:pt x="1131601" y="2520559"/>
                    </a:lnTo>
                    <a:lnTo>
                      <a:pt x="0" y="2520559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48" name="TextBox 5">
                <a:extLst>
                  <a:ext uri="{FF2B5EF4-FFF2-40B4-BE49-F238E27FC236}">
                    <a16:creationId xmlns:a16="http://schemas.microsoft.com/office/drawing/2014/main" id="{643CA9D1-1252-AB30-01D2-70A03EFC1820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131601" cy="2539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026EAAD7-8DB0-FAB9-A12C-B5D05B3EFCAE}"/>
                </a:ext>
              </a:extLst>
            </p:cNvPr>
            <p:cNvSpPr/>
            <p:nvPr/>
          </p:nvSpPr>
          <p:spPr>
            <a:xfrm>
              <a:off x="2142191" y="4828880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95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CE9471B-8C39-0EF7-A8A0-F28B1B024A10}"/>
                </a:ext>
              </a:extLst>
            </p:cNvPr>
            <p:cNvSpPr/>
            <p:nvPr/>
          </p:nvSpPr>
          <p:spPr>
            <a:xfrm>
              <a:off x="10758785" y="1049603"/>
              <a:ext cx="6176060" cy="8208697"/>
            </a:xfrm>
            <a:custGeom>
              <a:avLst/>
              <a:gdLst/>
              <a:ahLst/>
              <a:cxnLst/>
              <a:rect l="l" t="t" r="r" b="b"/>
              <a:pathLst>
                <a:path w="6176060" h="8208697">
                  <a:moveTo>
                    <a:pt x="0" y="0"/>
                  </a:moveTo>
                  <a:lnTo>
                    <a:pt x="6176060" y="0"/>
                  </a:lnTo>
                  <a:lnTo>
                    <a:pt x="6176060" y="8208697"/>
                  </a:lnTo>
                  <a:lnTo>
                    <a:pt x="0" y="820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9746" r="-49746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grpSp>
          <p:nvGrpSpPr>
            <p:cNvPr id="35" name="Group 8">
              <a:extLst>
                <a:ext uri="{FF2B5EF4-FFF2-40B4-BE49-F238E27FC236}">
                  <a16:creationId xmlns:a16="http://schemas.microsoft.com/office/drawing/2014/main" id="{5E334D9D-6045-D3D2-B7AA-1B13CCE8B5FB}"/>
                </a:ext>
              </a:extLst>
            </p:cNvPr>
            <p:cNvGrpSpPr/>
            <p:nvPr/>
          </p:nvGrpSpPr>
          <p:grpSpPr>
            <a:xfrm>
              <a:off x="2142191" y="3396305"/>
              <a:ext cx="9610044" cy="1948998"/>
              <a:chOff x="0" y="0"/>
              <a:chExt cx="3682024" cy="746746"/>
            </a:xfrm>
          </p:grpSpPr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A9140BAE-3C51-6D01-C989-8A54A49E35F8}"/>
                  </a:ext>
                </a:extLst>
              </p:cNvPr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46" name="TextBox 10">
                <a:extLst>
                  <a:ext uri="{FF2B5EF4-FFF2-40B4-BE49-F238E27FC236}">
                    <a16:creationId xmlns:a16="http://schemas.microsoft.com/office/drawing/2014/main" id="{9E255018-7AB5-CA39-A47F-527E4DBFB50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B277A835-A809-14AC-0B28-7E831C67976B}"/>
                </a:ext>
              </a:extLst>
            </p:cNvPr>
            <p:cNvSpPr/>
            <p:nvPr/>
          </p:nvSpPr>
          <p:spPr>
            <a:xfrm>
              <a:off x="2474235" y="3673321"/>
              <a:ext cx="1156649" cy="1173721"/>
            </a:xfrm>
            <a:custGeom>
              <a:avLst/>
              <a:gdLst/>
              <a:ahLst/>
              <a:cxnLst/>
              <a:rect l="l" t="t" r="r" b="b"/>
              <a:pathLst>
                <a:path w="1156649" h="1173721">
                  <a:moveTo>
                    <a:pt x="0" y="0"/>
                  </a:moveTo>
                  <a:lnTo>
                    <a:pt x="1156649" y="0"/>
                  </a:lnTo>
                  <a:lnTo>
                    <a:pt x="1156649" y="1173721"/>
                  </a:lnTo>
                  <a:lnTo>
                    <a:pt x="0" y="117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85FDF877-50D6-43EE-9628-1565F3CB3D9B}"/>
                </a:ext>
              </a:extLst>
            </p:cNvPr>
            <p:cNvSpPr/>
            <p:nvPr/>
          </p:nvSpPr>
          <p:spPr>
            <a:xfrm>
              <a:off x="2142191" y="7210022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95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grpSp>
          <p:nvGrpSpPr>
            <p:cNvPr id="38" name="Group 13">
              <a:extLst>
                <a:ext uri="{FF2B5EF4-FFF2-40B4-BE49-F238E27FC236}">
                  <a16:creationId xmlns:a16="http://schemas.microsoft.com/office/drawing/2014/main" id="{DC357D1B-BADF-82FA-5C7F-E666BA01134C}"/>
                </a:ext>
              </a:extLst>
            </p:cNvPr>
            <p:cNvGrpSpPr/>
            <p:nvPr/>
          </p:nvGrpSpPr>
          <p:grpSpPr>
            <a:xfrm>
              <a:off x="2142191" y="5777447"/>
              <a:ext cx="9610044" cy="1948998"/>
              <a:chOff x="0" y="0"/>
              <a:chExt cx="3682024" cy="746746"/>
            </a:xfrm>
          </p:grpSpPr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1303C8BC-B18F-DF3D-7CA2-F7C635A4C6F3}"/>
                  </a:ext>
                </a:extLst>
              </p:cNvPr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44" name="TextBox 15">
                <a:extLst>
                  <a:ext uri="{FF2B5EF4-FFF2-40B4-BE49-F238E27FC236}">
                    <a16:creationId xmlns:a16="http://schemas.microsoft.com/office/drawing/2014/main" id="{8B38B24B-2884-5DF3-D5C1-513353ED076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3B2E9941-625D-7A00-E2CC-9B19A70E18AF}"/>
                </a:ext>
              </a:extLst>
            </p:cNvPr>
            <p:cNvSpPr/>
            <p:nvPr/>
          </p:nvSpPr>
          <p:spPr>
            <a:xfrm>
              <a:off x="2371799" y="6162574"/>
              <a:ext cx="1159455" cy="1178744"/>
            </a:xfrm>
            <a:custGeom>
              <a:avLst/>
              <a:gdLst/>
              <a:ahLst/>
              <a:cxnLst/>
              <a:rect l="l" t="t" r="r" b="b"/>
              <a:pathLst>
                <a:path w="1159455" h="1178744">
                  <a:moveTo>
                    <a:pt x="0" y="0"/>
                  </a:moveTo>
                  <a:lnTo>
                    <a:pt x="1159455" y="0"/>
                  </a:lnTo>
                  <a:lnTo>
                    <a:pt x="1159455" y="1178744"/>
                  </a:lnTo>
                  <a:lnTo>
                    <a:pt x="0" y="1178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1DD38681-DE70-8FE1-7DBE-12386AF73C98}"/>
                </a:ext>
              </a:extLst>
            </p:cNvPr>
            <p:cNvSpPr txBox="1"/>
            <p:nvPr/>
          </p:nvSpPr>
          <p:spPr>
            <a:xfrm>
              <a:off x="2142191" y="1100363"/>
              <a:ext cx="7416941" cy="1617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774"/>
                </a:lnSpc>
              </a:pPr>
              <a:r>
                <a:rPr lang="en-US" sz="9981" spc="978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動機 </a:t>
              </a:r>
            </a:p>
          </p:txBody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95424E49-50DF-2B4B-A3F7-9E8DF3565CB4}"/>
                </a:ext>
              </a:extLst>
            </p:cNvPr>
            <p:cNvSpPr txBox="1"/>
            <p:nvPr/>
          </p:nvSpPr>
          <p:spPr>
            <a:xfrm>
              <a:off x="3908899" y="3824209"/>
              <a:ext cx="7132181" cy="1554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0"/>
                </a:lnSpc>
              </a:pPr>
              <a:r>
                <a:rPr lang="en-US" sz="2210" spc="216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就目前來說，逢甲大學舉辦活動時會在學校官網、學校Instagram以及</a:t>
              </a:r>
              <a:r>
                <a:rPr lang="en-US" sz="2210" spc="216" dirty="0" err="1">
                  <a:latin typeface="Yu Gothic UI Semibold" panose="020B0700000000000000" pitchFamily="34" charset="-128"/>
                  <a:ea typeface="Yu Gothic UI Semibold" panose="020B0700000000000000" pitchFamily="34" charset="-128"/>
                  <a:hlinkClick r:id="rId15" tooltip="https://service202-sds.fcu.edu.tw/apply/SeminarFront.aspx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活動報名</a:t>
              </a:r>
              <a:r>
                <a:rPr lang="en-US" sz="2210" b="1" spc="216" dirty="0" err="1">
                  <a:latin typeface="Yu Gothic UI Semibold" panose="020B0700000000000000" pitchFamily="34" charset="-128"/>
                  <a:ea typeface="Yu Gothic UI Semibold" panose="020B0700000000000000" pitchFamily="34" charset="-128"/>
                  <a:hlinkClick r:id="rId15" tooltip="https://service202-sds.fcu.edu.tw/apply/SeminarFront.aspx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暨</a:t>
              </a:r>
              <a:r>
                <a:rPr lang="en-US" sz="2210" spc="216" dirty="0" err="1">
                  <a:latin typeface="Yu Gothic UI Semibold" panose="020B0700000000000000" pitchFamily="34" charset="-128"/>
                  <a:ea typeface="Yu Gothic UI Semibold" panose="020B0700000000000000" pitchFamily="34" charset="-128"/>
                  <a:hlinkClick r:id="rId15" tooltip="https://service202-sds.fcu.edu.tw/apply/SeminarFront.aspx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資料收集系統</a:t>
              </a:r>
              <a:r>
                <a:rPr lang="en-US" sz="2210" spc="216" dirty="0" err="1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等等上</a:t>
              </a:r>
              <a:r>
                <a:rPr lang="en-US" sz="2210" spc="216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公布活動或課程</a:t>
              </a:r>
              <a:r>
                <a:rPr lang="en-US" sz="2210" spc="216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。</a:t>
              </a:r>
            </a:p>
            <a:p>
              <a:pPr marL="0" lvl="0" indent="0" algn="l">
                <a:lnSpc>
                  <a:spcPts val="3050"/>
                </a:lnSpc>
                <a:spcBef>
                  <a:spcPct val="0"/>
                </a:spcBef>
              </a:pPr>
              <a:endParaRPr lang="en-US" sz="2210" spc="216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42" name="TextBox 19">
              <a:extLst>
                <a:ext uri="{FF2B5EF4-FFF2-40B4-BE49-F238E27FC236}">
                  <a16:creationId xmlns:a16="http://schemas.microsoft.com/office/drawing/2014/main" id="{01744EAD-609F-8C78-4FEE-53131A14F0B3}"/>
                </a:ext>
              </a:extLst>
            </p:cNvPr>
            <p:cNvSpPr txBox="1"/>
            <p:nvPr/>
          </p:nvSpPr>
          <p:spPr>
            <a:xfrm>
              <a:off x="3908899" y="6005886"/>
              <a:ext cx="7132181" cy="1554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50"/>
                </a:lnSpc>
                <a:spcBef>
                  <a:spcPct val="0"/>
                </a:spcBef>
              </a:pPr>
              <a:r>
                <a:rPr lang="en-US" sz="2210" spc="216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在這麼多平台上有不同的活動資訊，進而導致有些人會因爲不知道有其他平台而無法報名有興趣的活動，這樣無疑是一種損失，因此決定對此問題作出解決辦法。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CB21C50D-678C-20F2-43B6-5382DE350CCD}"/>
              </a:ext>
            </a:extLst>
          </p:cNvPr>
          <p:cNvGrpSpPr/>
          <p:nvPr/>
        </p:nvGrpSpPr>
        <p:grpSpPr>
          <a:xfrm>
            <a:off x="4980992" y="-7679052"/>
            <a:ext cx="7995378" cy="7488552"/>
            <a:chOff x="4980992" y="1036994"/>
            <a:chExt cx="7995378" cy="7488552"/>
          </a:xfrm>
        </p:grpSpPr>
        <p:sp>
          <p:nvSpPr>
            <p:cNvPr id="50" name="TextBox 3">
              <a:extLst>
                <a:ext uri="{FF2B5EF4-FFF2-40B4-BE49-F238E27FC236}">
                  <a16:creationId xmlns:a16="http://schemas.microsoft.com/office/drawing/2014/main" id="{65008C36-6EC8-28C1-39A0-A2CBF1F12029}"/>
                </a:ext>
              </a:extLst>
            </p:cNvPr>
            <p:cNvSpPr txBox="1"/>
            <p:nvPr/>
          </p:nvSpPr>
          <p:spPr>
            <a:xfrm>
              <a:off x="4980992" y="1036994"/>
              <a:ext cx="7416941" cy="1617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74"/>
                </a:lnSpc>
              </a:pPr>
              <a:r>
                <a:rPr lang="en-US" sz="9981" b="1" spc="978" dirty="0">
                  <a:solidFill>
                    <a:srgbClr val="231F20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CONTENT</a:t>
              </a:r>
            </a:p>
          </p:txBody>
        </p:sp>
        <p:grpSp>
          <p:nvGrpSpPr>
            <p:cNvPr id="51" name="Group 5">
              <a:extLst>
                <a:ext uri="{FF2B5EF4-FFF2-40B4-BE49-F238E27FC236}">
                  <a16:creationId xmlns:a16="http://schemas.microsoft.com/office/drawing/2014/main" id="{45449384-C96D-78EC-CB48-2D060FBDEF9A}"/>
                </a:ext>
              </a:extLst>
            </p:cNvPr>
            <p:cNvGrpSpPr/>
            <p:nvPr/>
          </p:nvGrpSpPr>
          <p:grpSpPr>
            <a:xfrm>
              <a:off x="5311631" y="3807249"/>
              <a:ext cx="1400485" cy="4718297"/>
              <a:chOff x="0" y="0"/>
              <a:chExt cx="368852" cy="1242679"/>
            </a:xfrm>
          </p:grpSpPr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DA535E61-B826-A18D-6A46-D5FE40D0A939}"/>
                  </a:ext>
                </a:extLst>
              </p:cNvPr>
              <p:cNvSpPr/>
              <p:nvPr/>
            </p:nvSpPr>
            <p:spPr>
              <a:xfrm>
                <a:off x="0" y="0"/>
                <a:ext cx="368852" cy="1242679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242679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242679"/>
                    </a:lnTo>
                    <a:lnTo>
                      <a:pt x="0" y="1242679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63" name="TextBox 7">
                <a:extLst>
                  <a:ext uri="{FF2B5EF4-FFF2-40B4-BE49-F238E27FC236}">
                    <a16:creationId xmlns:a16="http://schemas.microsoft.com/office/drawing/2014/main" id="{E7451165-AFB7-1D10-2747-867C288A77EC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68852" cy="12617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3A883E1D-AB57-1C10-F43C-AC69184D6DFD}"/>
                </a:ext>
              </a:extLst>
            </p:cNvPr>
            <p:cNvSpPr txBox="1"/>
            <p:nvPr/>
          </p:nvSpPr>
          <p:spPr>
            <a:xfrm>
              <a:off x="5543264" y="4178750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 dirty="0">
                  <a:solidFill>
                    <a:srgbClr val="363636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01</a:t>
              </a:r>
            </a:p>
          </p:txBody>
        </p:sp>
        <p:sp>
          <p:nvSpPr>
            <p:cNvPr id="53" name="TextBox 9">
              <a:extLst>
                <a:ext uri="{FF2B5EF4-FFF2-40B4-BE49-F238E27FC236}">
                  <a16:creationId xmlns:a16="http://schemas.microsoft.com/office/drawing/2014/main" id="{5CF46CB6-9A53-3EED-847D-1BA256A24D1A}"/>
                </a:ext>
              </a:extLst>
            </p:cNvPr>
            <p:cNvSpPr txBox="1"/>
            <p:nvPr/>
          </p:nvSpPr>
          <p:spPr>
            <a:xfrm>
              <a:off x="5543264" y="5007425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02</a:t>
              </a:r>
            </a:p>
          </p:txBody>
        </p:sp>
        <p:sp>
          <p:nvSpPr>
            <p:cNvPr id="54" name="TextBox 10">
              <a:extLst>
                <a:ext uri="{FF2B5EF4-FFF2-40B4-BE49-F238E27FC236}">
                  <a16:creationId xmlns:a16="http://schemas.microsoft.com/office/drawing/2014/main" id="{F226F1C5-59AB-8A71-829D-7B1E54BB6296}"/>
                </a:ext>
              </a:extLst>
            </p:cNvPr>
            <p:cNvSpPr txBox="1"/>
            <p:nvPr/>
          </p:nvSpPr>
          <p:spPr>
            <a:xfrm>
              <a:off x="5543264" y="5837205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03</a:t>
              </a:r>
            </a:p>
          </p:txBody>
        </p:sp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8AAE957B-8F20-F56B-44F9-3D50E4E4CF93}"/>
                </a:ext>
              </a:extLst>
            </p:cNvPr>
            <p:cNvSpPr txBox="1"/>
            <p:nvPr/>
          </p:nvSpPr>
          <p:spPr>
            <a:xfrm>
              <a:off x="5543264" y="6688367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04</a:t>
              </a: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8C86BA12-44F5-2685-10CF-E9173B60420B}"/>
                </a:ext>
              </a:extLst>
            </p:cNvPr>
            <p:cNvSpPr txBox="1"/>
            <p:nvPr/>
          </p:nvSpPr>
          <p:spPr>
            <a:xfrm>
              <a:off x="5543264" y="7517787"/>
              <a:ext cx="93721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sz="4271">
                  <a:solidFill>
                    <a:srgbClr val="363636"/>
                  </a:solidFill>
                  <a:latin typeface="Oswald Bold" panose="02020500000000000000" charset="0"/>
                  <a:ea typeface="Yu Gothic UI Semibold" panose="020B0700000000000000" pitchFamily="34" charset="-128"/>
                </a:rPr>
                <a:t>05</a:t>
              </a:r>
            </a:p>
          </p:txBody>
        </p:sp>
        <p:sp>
          <p:nvSpPr>
            <p:cNvPr id="57" name="TextBox 13">
              <a:extLst>
                <a:ext uri="{FF2B5EF4-FFF2-40B4-BE49-F238E27FC236}">
                  <a16:creationId xmlns:a16="http://schemas.microsoft.com/office/drawing/2014/main" id="{F818253C-706A-112B-8ADF-3686B4F2ACCA}"/>
                </a:ext>
              </a:extLst>
            </p:cNvPr>
            <p:cNvSpPr txBox="1"/>
            <p:nvPr/>
          </p:nvSpPr>
          <p:spPr>
            <a:xfrm>
              <a:off x="6899741" y="4233693"/>
              <a:ext cx="5790503" cy="4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0"/>
                </a:lnSpc>
              </a:pPr>
              <a:r>
                <a:rPr lang="en-US" sz="3000" spc="294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背景</a:t>
              </a:r>
              <a:endParaRPr lang="en-US" sz="3000" spc="294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58" name="TextBox 14">
              <a:extLst>
                <a:ext uri="{FF2B5EF4-FFF2-40B4-BE49-F238E27FC236}">
                  <a16:creationId xmlns:a16="http://schemas.microsoft.com/office/drawing/2014/main" id="{11EBB01C-5F5B-2CF7-8D01-FBC71683043D}"/>
                </a:ext>
              </a:extLst>
            </p:cNvPr>
            <p:cNvSpPr txBox="1"/>
            <p:nvPr/>
          </p:nvSpPr>
          <p:spPr>
            <a:xfrm>
              <a:off x="6899740" y="5073916"/>
              <a:ext cx="6076629" cy="4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0"/>
                </a:lnSpc>
              </a:pPr>
              <a:r>
                <a:rPr lang="en-US" sz="3000" spc="294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動機</a:t>
              </a:r>
              <a:endParaRPr lang="en-US" sz="3000" spc="294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59" name="TextBox 15">
              <a:extLst>
                <a:ext uri="{FF2B5EF4-FFF2-40B4-BE49-F238E27FC236}">
                  <a16:creationId xmlns:a16="http://schemas.microsoft.com/office/drawing/2014/main" id="{F6C576AD-03B5-0D81-6AA0-D3AED5E283F9}"/>
                </a:ext>
              </a:extLst>
            </p:cNvPr>
            <p:cNvSpPr txBox="1"/>
            <p:nvPr/>
          </p:nvSpPr>
          <p:spPr>
            <a:xfrm>
              <a:off x="6899741" y="5925078"/>
              <a:ext cx="5790503" cy="4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294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目的</a:t>
              </a:r>
            </a:p>
          </p:txBody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34BFF19A-8E8C-808B-0056-3022FBFB1E85}"/>
                </a:ext>
              </a:extLst>
            </p:cNvPr>
            <p:cNvSpPr txBox="1"/>
            <p:nvPr/>
          </p:nvSpPr>
          <p:spPr>
            <a:xfrm>
              <a:off x="6893391" y="6776240"/>
              <a:ext cx="6076629" cy="4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294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方法</a:t>
              </a:r>
              <a:endParaRPr lang="en-US" sz="3000" spc="294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61" name="TextBox 17">
              <a:extLst>
                <a:ext uri="{FF2B5EF4-FFF2-40B4-BE49-F238E27FC236}">
                  <a16:creationId xmlns:a16="http://schemas.microsoft.com/office/drawing/2014/main" id="{9B1ACC3F-D2F7-E040-116B-D8F216BB87F0}"/>
                </a:ext>
              </a:extLst>
            </p:cNvPr>
            <p:cNvSpPr txBox="1"/>
            <p:nvPr/>
          </p:nvSpPr>
          <p:spPr>
            <a:xfrm>
              <a:off x="6899741" y="7605660"/>
              <a:ext cx="6076629" cy="4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40"/>
                </a:lnSpc>
                <a:spcBef>
                  <a:spcPct val="0"/>
                </a:spcBef>
              </a:pPr>
              <a:r>
                <a:rPr lang="en-US" sz="3000" spc="294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結論</a:t>
              </a:r>
              <a:endParaRPr lang="en-US" sz="3000" spc="294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</p:grpSp>
      <p:sp>
        <p:nvSpPr>
          <p:cNvPr id="65" name="Freeform 2">
            <a:extLst>
              <a:ext uri="{FF2B5EF4-FFF2-40B4-BE49-F238E27FC236}">
                <a16:creationId xmlns:a16="http://schemas.microsoft.com/office/drawing/2014/main" id="{03F28A5E-78D1-8C97-F03E-C7428C55F3FA}"/>
              </a:ext>
            </a:extLst>
          </p:cNvPr>
          <p:cNvSpPr/>
          <p:nvPr/>
        </p:nvSpPr>
        <p:spPr>
          <a:xfrm rot="11489337">
            <a:off x="-6099248" y="8511169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7" name="Freeform 4">
            <a:extLst>
              <a:ext uri="{FF2B5EF4-FFF2-40B4-BE49-F238E27FC236}">
                <a16:creationId xmlns:a16="http://schemas.microsoft.com/office/drawing/2014/main" id="{A04E4AF5-C634-B428-0C6C-2E1634712EDA}"/>
              </a:ext>
            </a:extLst>
          </p:cNvPr>
          <p:cNvSpPr/>
          <p:nvPr/>
        </p:nvSpPr>
        <p:spPr>
          <a:xfrm>
            <a:off x="-10515600" y="-10449569"/>
            <a:ext cx="13061234" cy="13402386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8" name="Freeform 3">
            <a:extLst>
              <a:ext uri="{FF2B5EF4-FFF2-40B4-BE49-F238E27FC236}">
                <a16:creationId xmlns:a16="http://schemas.microsoft.com/office/drawing/2014/main" id="{43451292-417B-9610-5E6F-7A9F95D4453F}"/>
              </a:ext>
            </a:extLst>
          </p:cNvPr>
          <p:cNvSpPr/>
          <p:nvPr/>
        </p:nvSpPr>
        <p:spPr>
          <a:xfrm rot="7659121">
            <a:off x="17411456" y="6690534"/>
            <a:ext cx="17241072" cy="17691397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9" name="Freeform 4">
            <a:extLst>
              <a:ext uri="{FF2B5EF4-FFF2-40B4-BE49-F238E27FC236}">
                <a16:creationId xmlns:a16="http://schemas.microsoft.com/office/drawing/2014/main" id="{1BD845BE-677B-BCF0-6427-24F7CC015EF1}"/>
              </a:ext>
            </a:extLst>
          </p:cNvPr>
          <p:cNvSpPr/>
          <p:nvPr/>
        </p:nvSpPr>
        <p:spPr>
          <a:xfrm rot="2016048">
            <a:off x="14575012" y="-1914351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4">
            <a:extLst>
              <a:ext uri="{FF2B5EF4-FFF2-40B4-BE49-F238E27FC236}">
                <a16:creationId xmlns:a16="http://schemas.microsoft.com/office/drawing/2014/main" id="{22448668-EBE7-C5CC-2AAB-BD1BC96FD4A6}"/>
              </a:ext>
            </a:extLst>
          </p:cNvPr>
          <p:cNvSpPr/>
          <p:nvPr/>
        </p:nvSpPr>
        <p:spPr>
          <a:xfrm rot="7317412"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3474CC6-6D3F-2BC6-C82C-42E2CD0C73ED}"/>
              </a:ext>
            </a:extLst>
          </p:cNvPr>
          <p:cNvGrpSpPr/>
          <p:nvPr/>
        </p:nvGrpSpPr>
        <p:grpSpPr>
          <a:xfrm>
            <a:off x="2142191" y="337474"/>
            <a:ext cx="15817352" cy="9570246"/>
            <a:chOff x="2142191" y="337474"/>
            <a:chExt cx="15817352" cy="9570246"/>
          </a:xfrm>
        </p:grpSpPr>
        <p:grpSp>
          <p:nvGrpSpPr>
            <p:cNvPr id="3" name="Group 3"/>
            <p:cNvGrpSpPr/>
            <p:nvPr/>
          </p:nvGrpSpPr>
          <p:grpSpPr>
            <a:xfrm>
              <a:off x="13662994" y="337474"/>
              <a:ext cx="4296549" cy="9570246"/>
              <a:chOff x="0" y="0"/>
              <a:chExt cx="1131601" cy="252055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31601" cy="2520559"/>
              </a:xfrm>
              <a:custGeom>
                <a:avLst/>
                <a:gdLst/>
                <a:ahLst/>
                <a:cxnLst/>
                <a:rect l="l" t="t" r="r" b="b"/>
                <a:pathLst>
                  <a:path w="1131601" h="2520559">
                    <a:moveTo>
                      <a:pt x="0" y="0"/>
                    </a:moveTo>
                    <a:lnTo>
                      <a:pt x="1131601" y="0"/>
                    </a:lnTo>
                    <a:lnTo>
                      <a:pt x="1131601" y="2520559"/>
                    </a:lnTo>
                    <a:lnTo>
                      <a:pt x="0" y="2520559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1131601" cy="2539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142191" y="4828880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495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10758785" y="1049603"/>
              <a:ext cx="6176060" cy="8208697"/>
            </a:xfrm>
            <a:custGeom>
              <a:avLst/>
              <a:gdLst/>
              <a:ahLst/>
              <a:cxnLst/>
              <a:rect l="l" t="t" r="r" b="b"/>
              <a:pathLst>
                <a:path w="6176060" h="8208697">
                  <a:moveTo>
                    <a:pt x="0" y="0"/>
                  </a:moveTo>
                  <a:lnTo>
                    <a:pt x="6176060" y="0"/>
                  </a:lnTo>
                  <a:lnTo>
                    <a:pt x="6176060" y="8208697"/>
                  </a:lnTo>
                  <a:lnTo>
                    <a:pt x="0" y="820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9746" r="-49746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2142191" y="3396305"/>
              <a:ext cx="9610044" cy="1948998"/>
              <a:chOff x="0" y="0"/>
              <a:chExt cx="3682024" cy="7467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474235" y="3673321"/>
              <a:ext cx="1156649" cy="1173721"/>
            </a:xfrm>
            <a:custGeom>
              <a:avLst/>
              <a:gdLst/>
              <a:ahLst/>
              <a:cxnLst/>
              <a:rect l="l" t="t" r="r" b="b"/>
              <a:pathLst>
                <a:path w="1156649" h="1173721">
                  <a:moveTo>
                    <a:pt x="0" y="0"/>
                  </a:moveTo>
                  <a:lnTo>
                    <a:pt x="1156649" y="0"/>
                  </a:lnTo>
                  <a:lnTo>
                    <a:pt x="1156649" y="1173721"/>
                  </a:lnTo>
                  <a:lnTo>
                    <a:pt x="0" y="117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2142191" y="7210022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495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2142191" y="5777447"/>
              <a:ext cx="9610044" cy="1948998"/>
              <a:chOff x="0" y="0"/>
              <a:chExt cx="3682024" cy="74674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3682024" cy="7657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2371799" y="6162574"/>
              <a:ext cx="1159455" cy="1178744"/>
            </a:xfrm>
            <a:custGeom>
              <a:avLst/>
              <a:gdLst/>
              <a:ahLst/>
              <a:cxnLst/>
              <a:rect l="l" t="t" r="r" b="b"/>
              <a:pathLst>
                <a:path w="1159455" h="1178744">
                  <a:moveTo>
                    <a:pt x="0" y="0"/>
                  </a:moveTo>
                  <a:lnTo>
                    <a:pt x="1159455" y="0"/>
                  </a:lnTo>
                  <a:lnTo>
                    <a:pt x="1159455" y="1178744"/>
                  </a:lnTo>
                  <a:lnTo>
                    <a:pt x="0" y="1178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42191" y="1100363"/>
              <a:ext cx="7416941" cy="1617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774"/>
                </a:lnSpc>
              </a:pPr>
              <a:r>
                <a:rPr lang="en-US" sz="9981" spc="978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動機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908899" y="3824209"/>
              <a:ext cx="7132181" cy="1554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0"/>
                </a:lnSpc>
              </a:pPr>
              <a:r>
                <a:rPr lang="en-US" sz="2210" spc="216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就目前來說，逢甲大學舉辦活動時會在學校官網、學校Instagram以及</a:t>
              </a:r>
              <a:r>
                <a:rPr lang="en-US" sz="2210" spc="216" dirty="0" err="1">
                  <a:latin typeface="Yu Gothic UI Semibold" panose="020B0700000000000000" pitchFamily="34" charset="-128"/>
                  <a:ea typeface="Yu Gothic UI Semibold" panose="020B0700000000000000" pitchFamily="34" charset="-128"/>
                  <a:hlinkClick r:id="rId10" tooltip="https://service202-sds.fcu.edu.tw/apply/SeminarFront.aspx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活動報名</a:t>
              </a:r>
              <a:r>
                <a:rPr lang="en-US" sz="2210" b="1" spc="216" dirty="0" err="1">
                  <a:latin typeface="Yu Gothic UI Semibold" panose="020B0700000000000000" pitchFamily="34" charset="-128"/>
                  <a:ea typeface="Yu Gothic UI Semibold" panose="020B0700000000000000" pitchFamily="34" charset="-128"/>
                  <a:hlinkClick r:id="rId10" tooltip="https://service202-sds.fcu.edu.tw/apply/SeminarFront.aspx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暨</a:t>
              </a:r>
              <a:r>
                <a:rPr lang="en-US" sz="2210" spc="216" dirty="0" err="1">
                  <a:latin typeface="Yu Gothic UI Semibold" panose="020B0700000000000000" pitchFamily="34" charset="-128"/>
                  <a:ea typeface="Yu Gothic UI Semibold" panose="020B0700000000000000" pitchFamily="34" charset="-128"/>
                  <a:hlinkClick r:id="rId10" tooltip="https://service202-sds.fcu.edu.tw/apply/SeminarFront.aspx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資料收集系統</a:t>
              </a:r>
              <a:r>
                <a:rPr lang="en-US" sz="2210" spc="216" dirty="0" err="1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等等上</a:t>
              </a:r>
              <a:r>
                <a:rPr lang="en-US" sz="2210" spc="216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公布活動或課程</a:t>
              </a:r>
              <a:r>
                <a:rPr lang="en-US" sz="2210" spc="216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。</a:t>
              </a:r>
            </a:p>
            <a:p>
              <a:pPr marL="0" lvl="0" indent="0" algn="l">
                <a:lnSpc>
                  <a:spcPts val="3050"/>
                </a:lnSpc>
                <a:spcBef>
                  <a:spcPct val="0"/>
                </a:spcBef>
              </a:pPr>
              <a:endParaRPr lang="en-US" sz="2210" spc="216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908899" y="6005886"/>
              <a:ext cx="7132181" cy="1554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50"/>
                </a:lnSpc>
                <a:spcBef>
                  <a:spcPct val="0"/>
                </a:spcBef>
              </a:pPr>
              <a:r>
                <a:rPr lang="en-US" sz="2210" spc="216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在這麼多平台上有不同的活動資訊，進而導致有些人會因爲不知道有其他平台而無法報名有興趣的活動，這樣無疑是一種損失，因此決定對此問題作出解決辦法。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EEA3F14-A379-2E63-417C-3DE13B9A87B4}"/>
              </a:ext>
            </a:extLst>
          </p:cNvPr>
          <p:cNvGrpSpPr/>
          <p:nvPr/>
        </p:nvGrpSpPr>
        <p:grpSpPr>
          <a:xfrm>
            <a:off x="-16429618" y="664311"/>
            <a:ext cx="15972418" cy="8876442"/>
            <a:chOff x="1538888" y="664311"/>
            <a:chExt cx="15972418" cy="887644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DEF9AE54-FB52-CAF2-076E-CBBF65763EAA}"/>
                </a:ext>
              </a:extLst>
            </p:cNvPr>
            <p:cNvSpPr/>
            <p:nvPr/>
          </p:nvSpPr>
          <p:spPr>
            <a:xfrm>
              <a:off x="11489411" y="664311"/>
              <a:ext cx="6021895" cy="8876442"/>
            </a:xfrm>
            <a:custGeom>
              <a:avLst/>
              <a:gdLst/>
              <a:ahLst/>
              <a:cxnLst/>
              <a:rect l="l" t="t" r="r" b="b"/>
              <a:pathLst>
                <a:path w="6021895" h="8876442">
                  <a:moveTo>
                    <a:pt x="0" y="0"/>
                  </a:moveTo>
                  <a:lnTo>
                    <a:pt x="6021895" y="0"/>
                  </a:lnTo>
                  <a:lnTo>
                    <a:pt x="6021895" y="8876442"/>
                  </a:lnTo>
                  <a:lnTo>
                    <a:pt x="0" y="887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42054" r="-79050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8419DFCC-3E14-9CE8-B3FD-6FCC0F39E64C}"/>
                </a:ext>
              </a:extLst>
            </p:cNvPr>
            <p:cNvSpPr/>
            <p:nvPr/>
          </p:nvSpPr>
          <p:spPr>
            <a:xfrm>
              <a:off x="8203215" y="7962246"/>
              <a:ext cx="4876482" cy="516424"/>
            </a:xfrm>
            <a:custGeom>
              <a:avLst/>
              <a:gdLst/>
              <a:ahLst/>
              <a:cxnLst/>
              <a:rect l="l" t="t" r="r" b="b"/>
              <a:pathLst>
                <a:path w="4876482" h="516424">
                  <a:moveTo>
                    <a:pt x="0" y="0"/>
                  </a:moveTo>
                  <a:lnTo>
                    <a:pt x="4876483" y="0"/>
                  </a:lnTo>
                  <a:lnTo>
                    <a:pt x="4876483" y="516423"/>
                  </a:lnTo>
                  <a:lnTo>
                    <a:pt x="0" y="516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495"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CE20805F-EC16-44F8-D406-0239E2E15BE8}"/>
                </a:ext>
              </a:extLst>
            </p:cNvPr>
            <p:cNvGrpSpPr/>
            <p:nvPr/>
          </p:nvGrpSpPr>
          <p:grpSpPr>
            <a:xfrm>
              <a:off x="8220749" y="3205532"/>
              <a:ext cx="4858949" cy="4794814"/>
              <a:chOff x="0" y="0"/>
              <a:chExt cx="1279723" cy="1262832"/>
            </a:xfrm>
          </p:grpSpPr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9C171E79-889E-12A2-EDA8-98F893DD1EB0}"/>
                  </a:ext>
                </a:extLst>
              </p:cNvPr>
              <p:cNvSpPr/>
              <p:nvPr/>
            </p:nvSpPr>
            <p:spPr>
              <a:xfrm>
                <a:off x="0" y="0"/>
                <a:ext cx="1279723" cy="1262832"/>
              </a:xfrm>
              <a:custGeom>
                <a:avLst/>
                <a:gdLst/>
                <a:ahLst/>
                <a:cxnLst/>
                <a:rect l="l" t="t" r="r" b="b"/>
                <a:pathLst>
                  <a:path w="1279723" h="1262832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62832"/>
                    </a:lnTo>
                    <a:lnTo>
                      <a:pt x="0" y="1262832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1CC70542-EA25-9AEC-D370-F46D599F342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279723" cy="1319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14"/>
                  </a:lnSpc>
                  <a:spcBef>
                    <a:spcPct val="0"/>
                  </a:spcBef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62A2B10-283F-7646-3B6D-1B9164ADE0A0}"/>
                </a:ext>
              </a:extLst>
            </p:cNvPr>
            <p:cNvSpPr/>
            <p:nvPr/>
          </p:nvSpPr>
          <p:spPr>
            <a:xfrm>
              <a:off x="9365769" y="3791077"/>
              <a:ext cx="2551375" cy="2622909"/>
            </a:xfrm>
            <a:custGeom>
              <a:avLst/>
              <a:gdLst/>
              <a:ahLst/>
              <a:cxnLst/>
              <a:rect l="l" t="t" r="r" b="b"/>
              <a:pathLst>
                <a:path w="2551375" h="2622909">
                  <a:moveTo>
                    <a:pt x="0" y="0"/>
                  </a:moveTo>
                  <a:lnTo>
                    <a:pt x="2551375" y="0"/>
                  </a:lnTo>
                  <a:lnTo>
                    <a:pt x="2551375" y="2622909"/>
                  </a:lnTo>
                  <a:lnTo>
                    <a:pt x="0" y="262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A7511F26-468F-CDA2-BEE3-36AB9F4240E3}"/>
                </a:ext>
              </a:extLst>
            </p:cNvPr>
            <p:cNvSpPr txBox="1"/>
            <p:nvPr/>
          </p:nvSpPr>
          <p:spPr>
            <a:xfrm>
              <a:off x="1538888" y="1662072"/>
              <a:ext cx="7241638" cy="1303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903"/>
                </a:lnSpc>
              </a:pPr>
              <a:r>
                <a:rPr lang="en-US" sz="9431" spc="924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背景</a:t>
              </a:r>
              <a:endParaRPr lang="en-US" sz="9431" spc="924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58F91920-269B-E7BD-1574-0175C5AECCE7}"/>
                </a:ext>
              </a:extLst>
            </p:cNvPr>
            <p:cNvSpPr txBox="1"/>
            <p:nvPr/>
          </p:nvSpPr>
          <p:spPr>
            <a:xfrm>
              <a:off x="1538888" y="3752977"/>
              <a:ext cx="6162866" cy="201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4517" lvl="1" indent="-247258">
                <a:lnSpc>
                  <a:spcPts val="3160"/>
                </a:lnSpc>
                <a:buFont typeface="Arial"/>
                <a:buChar char="•"/>
              </a:pP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各個大學在舉辦講座、特殊課程等等活動時，都會在某些平台例如學校官網或者是學校IG等上面公告，讓有興趣的教師、學生甚至是校外同仁能</a:t>
              </a:r>
              <a:r>
                <a:rPr lang="en-US" sz="2290" b="1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夠</a:t>
              </a: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得到活動資訊。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CF8EAC7C-857B-A891-6AC7-AC67BECEB5CE}"/>
                </a:ext>
              </a:extLst>
            </p:cNvPr>
            <p:cNvSpPr txBox="1"/>
            <p:nvPr/>
          </p:nvSpPr>
          <p:spPr>
            <a:xfrm>
              <a:off x="1538888" y="6258709"/>
              <a:ext cx="6162866" cy="201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4517" lvl="1" indent="-247258">
                <a:lnSpc>
                  <a:spcPts val="3160"/>
                </a:lnSpc>
                <a:buFont typeface="Arial"/>
                <a:buChar char="•"/>
              </a:pP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這個「逢甲活動通」統整了逢甲大學的所有活動，大家可以在上面取得最新資訊，也可以透過搜尋來尋找自己有興趣的活動，並點選進網頁</a:t>
              </a:r>
              <a:r>
                <a:rPr lang="en-US" sz="2290" b="1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查</a:t>
              </a:r>
              <a:r>
                <a:rPr lang="en-US" sz="2290" spc="224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看更詳細的活動細節。</a:t>
              </a:r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5E6C89E6-D71E-BCFD-07CA-BBC7C5063DC1}"/>
                </a:ext>
              </a:extLst>
            </p:cNvPr>
            <p:cNvSpPr txBox="1"/>
            <p:nvPr/>
          </p:nvSpPr>
          <p:spPr>
            <a:xfrm>
              <a:off x="8498723" y="6552336"/>
              <a:ext cx="4135657" cy="657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2"/>
                </a:lnSpc>
              </a:pPr>
              <a:r>
                <a:rPr lang="en-US" sz="4081" spc="399">
                  <a:solidFill>
                    <a:srgbClr val="FDFBFB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STUDENTS</a:t>
              </a:r>
            </a:p>
          </p:txBody>
        </p:sp>
      </p:grpSp>
      <p:sp>
        <p:nvSpPr>
          <p:cNvPr id="34" name="Freeform 3">
            <a:extLst>
              <a:ext uri="{FF2B5EF4-FFF2-40B4-BE49-F238E27FC236}">
                <a16:creationId xmlns:a16="http://schemas.microsoft.com/office/drawing/2014/main" id="{91A038B4-B41E-8B98-7BFC-B9C19F564770}"/>
              </a:ext>
            </a:extLst>
          </p:cNvPr>
          <p:cNvSpPr/>
          <p:nvPr/>
        </p:nvSpPr>
        <p:spPr>
          <a:xfrm rot="3407869">
            <a:off x="15015138" y="-862539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826F517C-1B5D-3C4A-C45D-CD05949146B4}"/>
              </a:ext>
            </a:extLst>
          </p:cNvPr>
          <p:cNvSpPr/>
          <p:nvPr/>
        </p:nvSpPr>
        <p:spPr>
          <a:xfrm rot="3407869">
            <a:off x="-7171512" y="11651950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163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目的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20102" y="4905847"/>
            <a:ext cx="10951206" cy="200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 dirty="0">
                <a:solidFill>
                  <a:srgbClr val="F5FFF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加強資訊流通，提供一個方便、快速且集中的平台，讓同學們能</a:t>
            </a:r>
            <a:r>
              <a:rPr lang="en-US" sz="2898" b="1" spc="284" dirty="0">
                <a:solidFill>
                  <a:srgbClr val="F5FFF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夠</a:t>
            </a:r>
            <a:r>
              <a:rPr lang="en-US" sz="2898" spc="284" dirty="0">
                <a:solidFill>
                  <a:srgbClr val="F5FFF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迅速獲得有關校園及學術活動的相關資訊。透過這個應用程式，可以更方便地</a:t>
            </a:r>
            <a:r>
              <a:rPr lang="en-US" sz="2898" b="1" spc="284" dirty="0">
                <a:solidFill>
                  <a:srgbClr val="F5FFF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查</a:t>
            </a:r>
            <a:r>
              <a:rPr lang="en-US" sz="2898" spc="284" dirty="0">
                <a:solidFill>
                  <a:srgbClr val="F5FFF5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閱各種校內活動、講座、比賽和其他重要事件的詳細資訊，輕鬆掌握校園活動資訊。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3" name="Freeform 23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38888" y="1195362"/>
            <a:ext cx="8904094" cy="15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使用流程</a:t>
            </a: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37CF87F-9591-B5D1-6BBB-8D066F7B5755}"/>
              </a:ext>
            </a:extLst>
          </p:cNvPr>
          <p:cNvGrpSpPr/>
          <p:nvPr/>
        </p:nvGrpSpPr>
        <p:grpSpPr>
          <a:xfrm>
            <a:off x="4260093" y="4434807"/>
            <a:ext cx="2932415" cy="3307907"/>
            <a:chOff x="4260093" y="4434807"/>
            <a:chExt cx="2932415" cy="3307907"/>
          </a:xfrm>
        </p:grpSpPr>
        <p:grpSp>
          <p:nvGrpSpPr>
            <p:cNvPr id="5" name="Group 5"/>
            <p:cNvGrpSpPr/>
            <p:nvPr/>
          </p:nvGrpSpPr>
          <p:grpSpPr>
            <a:xfrm>
              <a:off x="4260093" y="4434807"/>
              <a:ext cx="2932415" cy="2351362"/>
              <a:chOff x="0" y="0"/>
              <a:chExt cx="1075555" cy="86243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75555" cy="86243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260093" y="6895603"/>
              <a:ext cx="2932415" cy="847111"/>
              <a:chOff x="0" y="0"/>
              <a:chExt cx="1075555" cy="31070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5555" cy="310705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448009" y="7065345"/>
              <a:ext cx="2556583" cy="434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登入</a:t>
              </a:r>
              <a:r>
                <a:rPr lang="en-US" sz="2708" spc="265" dirty="0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/</a:t>
              </a:r>
              <a:r>
                <a:rPr lang="en-US" sz="2708" spc="265" dirty="0" err="1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註冊</a:t>
              </a:r>
              <a:endParaRPr lang="en-US" sz="2708" spc="265" dirty="0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448009" y="5228053"/>
              <a:ext cx="2556583" cy="811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1684" dirty="0" err="1">
                  <a:solidFill>
                    <a:srgbClr val="100F0D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一開始可以選擇創建帳號或使用已有之帳戶登入</a:t>
              </a:r>
              <a:r>
                <a:rPr lang="en-US" sz="1684" dirty="0">
                  <a:solidFill>
                    <a:srgbClr val="100F0D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。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F1E3CC96-4F78-23DC-626F-7E0533B4C234}"/>
              </a:ext>
            </a:extLst>
          </p:cNvPr>
          <p:cNvGrpSpPr/>
          <p:nvPr/>
        </p:nvGrpSpPr>
        <p:grpSpPr>
          <a:xfrm>
            <a:off x="9070732" y="5282565"/>
            <a:ext cx="2932415" cy="3307260"/>
            <a:chOff x="9070732" y="5282565"/>
            <a:chExt cx="2932415" cy="3307260"/>
          </a:xfrm>
        </p:grpSpPr>
        <p:grpSp>
          <p:nvGrpSpPr>
            <p:cNvPr id="11" name="Group 11"/>
            <p:cNvGrpSpPr/>
            <p:nvPr/>
          </p:nvGrpSpPr>
          <p:grpSpPr>
            <a:xfrm>
              <a:off x="9070732" y="5282565"/>
              <a:ext cx="2932415" cy="2351722"/>
              <a:chOff x="0" y="0"/>
              <a:chExt cx="1075555" cy="86256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75555" cy="862568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568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724"/>
                    </a:lnTo>
                    <a:cubicBezTo>
                      <a:pt x="1075555" y="802431"/>
                      <a:pt x="1066932" y="823248"/>
                      <a:pt x="1051584" y="838597"/>
                    </a:cubicBezTo>
                    <a:cubicBezTo>
                      <a:pt x="1036235" y="853945"/>
                      <a:pt x="1015418" y="862568"/>
                      <a:pt x="993712" y="862568"/>
                    </a:cubicBezTo>
                    <a:lnTo>
                      <a:pt x="81844" y="862568"/>
                    </a:lnTo>
                    <a:cubicBezTo>
                      <a:pt x="36643" y="862568"/>
                      <a:pt x="0" y="825925"/>
                      <a:pt x="0" y="780724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1075555" cy="8816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9070732" y="7742714"/>
              <a:ext cx="2932415" cy="847111"/>
              <a:chOff x="0" y="0"/>
              <a:chExt cx="1075555" cy="31070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75555" cy="310705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9258648" y="7912457"/>
              <a:ext cx="2556583" cy="434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瀏覽頁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9258648" y="5581254"/>
              <a:ext cx="2556583" cy="1630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40"/>
                </a:lnSpc>
              </a:pPr>
              <a:r>
                <a:rPr lang="en-US" sz="1670" dirty="0" err="1">
                  <a:solidFill>
                    <a:srgbClr val="100F0D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提供四種頁面供瀏覽</a:t>
              </a:r>
              <a:r>
                <a:rPr lang="en-US" sz="1670" dirty="0">
                  <a:solidFill>
                    <a:srgbClr val="100F0D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：</a:t>
              </a:r>
            </a:p>
            <a:p>
              <a:pPr algn="ctr">
                <a:lnSpc>
                  <a:spcPts val="3340"/>
                </a:lnSpc>
              </a:pPr>
              <a:r>
                <a:rPr lang="en-US" sz="1670" dirty="0" err="1">
                  <a:solidFill>
                    <a:srgbClr val="100F0D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首頁、搜尋頁、分類頁及功能頁</a:t>
              </a:r>
              <a:r>
                <a:rPr lang="en-US" sz="1670" dirty="0">
                  <a:solidFill>
                    <a:srgbClr val="100F0D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。</a:t>
              </a:r>
            </a:p>
            <a:p>
              <a:pPr algn="ctr">
                <a:lnSpc>
                  <a:spcPts val="3340"/>
                </a:lnSpc>
              </a:pPr>
              <a:r>
                <a:rPr lang="en-US" sz="1670" dirty="0" err="1">
                  <a:solidFill>
                    <a:srgbClr val="100F0D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可點開內頁並加入收藏</a:t>
              </a:r>
              <a:r>
                <a:rPr lang="en-US" sz="1670" dirty="0">
                  <a:solidFill>
                    <a:srgbClr val="100F0D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。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DCDE56E-FD1F-7967-F0EA-97A59C0A1CD2}"/>
              </a:ext>
            </a:extLst>
          </p:cNvPr>
          <p:cNvGrpSpPr/>
          <p:nvPr/>
        </p:nvGrpSpPr>
        <p:grpSpPr>
          <a:xfrm>
            <a:off x="13046312" y="3696538"/>
            <a:ext cx="2932415" cy="3307907"/>
            <a:chOff x="13046312" y="3696538"/>
            <a:chExt cx="2932415" cy="3307907"/>
          </a:xfrm>
        </p:grpSpPr>
        <p:grpSp>
          <p:nvGrpSpPr>
            <p:cNvPr id="17" name="Group 17"/>
            <p:cNvGrpSpPr/>
            <p:nvPr/>
          </p:nvGrpSpPr>
          <p:grpSpPr>
            <a:xfrm>
              <a:off x="13046312" y="3696538"/>
              <a:ext cx="2932415" cy="2351362"/>
              <a:chOff x="0" y="0"/>
              <a:chExt cx="1075555" cy="86243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75555" cy="862436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862436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3046312" y="6157334"/>
              <a:ext cx="2932415" cy="847111"/>
              <a:chOff x="0" y="0"/>
              <a:chExt cx="1075555" cy="31070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75555" cy="310705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31070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  <p:txBody>
              <a:bodyPr/>
              <a:lstStyle/>
              <a:p>
                <a:endParaRPr lang="zh-TW" altLang="en-US"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Yu Gothic UI Semibold" panose="020B0700000000000000" pitchFamily="34" charset="-128"/>
                  <a:ea typeface="Yu Gothic UI Semibold" panose="020B0700000000000000" pitchFamily="34" charset="-128"/>
                </a:endParaRP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3234228" y="6327076"/>
              <a:ext cx="2556583" cy="434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37"/>
                </a:lnSpc>
                <a:spcBef>
                  <a:spcPct val="0"/>
                </a:spcBef>
              </a:pPr>
              <a:r>
                <a:rPr lang="en-US" sz="2708" spc="265">
                  <a:solidFill>
                    <a:srgbClr val="231F2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上傳活動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234228" y="4204596"/>
              <a:ext cx="2534389" cy="1211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40"/>
                </a:lnSpc>
              </a:pPr>
              <a:r>
                <a:rPr lang="en-US" sz="1670" dirty="0" err="1">
                  <a:solidFill>
                    <a:srgbClr val="100F0D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從功能頁可以直接進到活動上傳頁面，進行活動上傳</a:t>
              </a:r>
              <a:r>
                <a:rPr lang="en-US" sz="1670" dirty="0">
                  <a:solidFill>
                    <a:srgbClr val="100F0D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。</a:t>
              </a:r>
            </a:p>
          </p:txBody>
        </p:sp>
      </p:grpSp>
      <p:sp>
        <p:nvSpPr>
          <p:cNvPr id="31" name="Freeform 31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836286" y="2853600"/>
            <a:ext cx="8187907" cy="36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將APP分為3大流程，登入/註冊、瀏覽頁及上傳活動。</a:t>
            </a:r>
          </a:p>
        </p:txBody>
      </p:sp>
      <p:sp>
        <p:nvSpPr>
          <p:cNvPr id="36" name="Freeform 4">
            <a:extLst>
              <a:ext uri="{FF2B5EF4-FFF2-40B4-BE49-F238E27FC236}">
                <a16:creationId xmlns:a16="http://schemas.microsoft.com/office/drawing/2014/main" id="{029D687A-63BF-7D4D-580F-AE2B0F479975}"/>
              </a:ext>
            </a:extLst>
          </p:cNvPr>
          <p:cNvSpPr/>
          <p:nvPr/>
        </p:nvSpPr>
        <p:spPr>
          <a:xfrm>
            <a:off x="8334863" y="-9813804"/>
            <a:ext cx="4879817" cy="9623304"/>
          </a:xfrm>
          <a:custGeom>
            <a:avLst/>
            <a:gdLst/>
            <a:ahLst/>
            <a:cxnLst/>
            <a:rect l="l" t="t" r="r" b="b"/>
            <a:pathLst>
              <a:path w="4879817" h="9623304">
                <a:moveTo>
                  <a:pt x="0" y="0"/>
                </a:moveTo>
                <a:lnTo>
                  <a:pt x="4879817" y="0"/>
                </a:lnTo>
                <a:lnTo>
                  <a:pt x="4879817" y="9623304"/>
                </a:lnTo>
                <a:lnTo>
                  <a:pt x="0" y="962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A93F2F51-346B-62C9-B0D3-2DABED363113}"/>
              </a:ext>
            </a:extLst>
          </p:cNvPr>
          <p:cNvSpPr/>
          <p:nvPr/>
        </p:nvSpPr>
        <p:spPr>
          <a:xfrm>
            <a:off x="13214680" y="10300542"/>
            <a:ext cx="4881062" cy="9625758"/>
          </a:xfrm>
          <a:custGeom>
            <a:avLst/>
            <a:gdLst/>
            <a:ahLst/>
            <a:cxnLst/>
            <a:rect l="l" t="t" r="r" b="b"/>
            <a:pathLst>
              <a:path w="4881062" h="9625758">
                <a:moveTo>
                  <a:pt x="0" y="0"/>
                </a:moveTo>
                <a:lnTo>
                  <a:pt x="4881062" y="0"/>
                </a:lnTo>
                <a:lnTo>
                  <a:pt x="4881062" y="9625758"/>
                </a:lnTo>
                <a:lnTo>
                  <a:pt x="0" y="9625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9" name="Freeform 3">
            <a:extLst>
              <a:ext uri="{FF2B5EF4-FFF2-40B4-BE49-F238E27FC236}">
                <a16:creationId xmlns:a16="http://schemas.microsoft.com/office/drawing/2014/main" id="{8E79E214-0A47-E90B-CC25-14956026096F}"/>
              </a:ext>
            </a:extLst>
          </p:cNvPr>
          <p:cNvSpPr/>
          <p:nvPr/>
        </p:nvSpPr>
        <p:spPr>
          <a:xfrm rot="3407869">
            <a:off x="14962036" y="-51738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51FA6759-78C7-7919-35F5-A206DEBDAB98}"/>
              </a:ext>
            </a:extLst>
          </p:cNvPr>
          <p:cNvSpPr/>
          <p:nvPr/>
        </p:nvSpPr>
        <p:spPr>
          <a:xfrm rot="3407869">
            <a:off x="-6942540" y="11919734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1" name="Freeform 2">
            <a:extLst>
              <a:ext uri="{FF2B5EF4-FFF2-40B4-BE49-F238E27FC236}">
                <a16:creationId xmlns:a16="http://schemas.microsoft.com/office/drawing/2014/main" id="{4C7BB690-B0C1-3FEC-5A59-75A2F8D1F963}"/>
              </a:ext>
            </a:extLst>
          </p:cNvPr>
          <p:cNvSpPr/>
          <p:nvPr/>
        </p:nvSpPr>
        <p:spPr>
          <a:xfrm>
            <a:off x="-11425752" y="-12652482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2" name="Freeform 4">
            <a:extLst>
              <a:ext uri="{FF2B5EF4-FFF2-40B4-BE49-F238E27FC236}">
                <a16:creationId xmlns:a16="http://schemas.microsoft.com/office/drawing/2014/main" id="{B50D74A1-B3DB-20D8-2E23-11181A2B9D87}"/>
              </a:ext>
            </a:extLst>
          </p:cNvPr>
          <p:cNvSpPr/>
          <p:nvPr/>
        </p:nvSpPr>
        <p:spPr>
          <a:xfrm>
            <a:off x="18647459" y="-1800741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3" name="Freeform 3">
            <a:extLst>
              <a:ext uri="{FF2B5EF4-FFF2-40B4-BE49-F238E27FC236}">
                <a16:creationId xmlns:a16="http://schemas.microsoft.com/office/drawing/2014/main" id="{44341DE8-2DC2-C20F-830A-9D38406FAE60}"/>
              </a:ext>
            </a:extLst>
          </p:cNvPr>
          <p:cNvSpPr/>
          <p:nvPr/>
        </p:nvSpPr>
        <p:spPr>
          <a:xfrm rot="257863">
            <a:off x="-742830" y="11099532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334863" y="470073"/>
            <a:ext cx="4879817" cy="9623304"/>
          </a:xfrm>
          <a:custGeom>
            <a:avLst/>
            <a:gdLst/>
            <a:ahLst/>
            <a:cxnLst/>
            <a:rect l="l" t="t" r="r" b="b"/>
            <a:pathLst>
              <a:path w="4879817" h="9623304">
                <a:moveTo>
                  <a:pt x="0" y="0"/>
                </a:moveTo>
                <a:lnTo>
                  <a:pt x="4879817" y="0"/>
                </a:lnTo>
                <a:lnTo>
                  <a:pt x="4879817" y="9623304"/>
                </a:lnTo>
                <a:lnTo>
                  <a:pt x="0" y="9623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Freeform 5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14680" y="470073"/>
            <a:ext cx="4881062" cy="9625758"/>
          </a:xfrm>
          <a:custGeom>
            <a:avLst/>
            <a:gdLst/>
            <a:ahLst/>
            <a:cxnLst/>
            <a:rect l="l" t="t" r="r" b="b"/>
            <a:pathLst>
              <a:path w="4881062" h="9625758">
                <a:moveTo>
                  <a:pt x="0" y="0"/>
                </a:moveTo>
                <a:lnTo>
                  <a:pt x="4881062" y="0"/>
                </a:lnTo>
                <a:lnTo>
                  <a:pt x="4881062" y="9625758"/>
                </a:lnTo>
                <a:lnTo>
                  <a:pt x="0" y="9625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91002" y="1162050"/>
            <a:ext cx="7241638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登入/註冊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5349" y="2662538"/>
            <a:ext cx="6162866" cy="50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可選擇創建帳號或使用已有之帳戶登入。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F77B5442-375D-B80B-02F7-3E381FDC75E5}"/>
              </a:ext>
            </a:extLst>
          </p:cNvPr>
          <p:cNvSpPr/>
          <p:nvPr/>
        </p:nvSpPr>
        <p:spPr>
          <a:xfrm rot="887923">
            <a:off x="-9391991" y="7652269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4513472A-ED75-C606-28D8-F25CCC4277F0}"/>
              </a:ext>
            </a:extLst>
          </p:cNvPr>
          <p:cNvSpPr/>
          <p:nvPr/>
        </p:nvSpPr>
        <p:spPr>
          <a:xfrm rot="887923">
            <a:off x="15696866" y="-1144491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2" name="Freeform 3">
            <a:extLst>
              <a:ext uri="{FF2B5EF4-FFF2-40B4-BE49-F238E27FC236}">
                <a16:creationId xmlns:a16="http://schemas.microsoft.com/office/drawing/2014/main" id="{CA4AD4A9-5C42-2220-80FE-AF82671492E1}"/>
              </a:ext>
            </a:extLst>
          </p:cNvPr>
          <p:cNvSpPr/>
          <p:nvPr/>
        </p:nvSpPr>
        <p:spPr>
          <a:xfrm rot="257863">
            <a:off x="-742830" y="11099532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056755" y="1307700"/>
            <a:ext cx="4116533" cy="8118061"/>
          </a:xfrm>
          <a:custGeom>
            <a:avLst/>
            <a:gdLst/>
            <a:ahLst/>
            <a:cxnLst/>
            <a:rect l="l" t="t" r="r" b="b"/>
            <a:pathLst>
              <a:path w="4116533" h="8118061">
                <a:moveTo>
                  <a:pt x="0" y="0"/>
                </a:moveTo>
                <a:lnTo>
                  <a:pt x="4116534" y="0"/>
                </a:lnTo>
                <a:lnTo>
                  <a:pt x="4116534" y="8118060"/>
                </a:lnTo>
                <a:lnTo>
                  <a:pt x="0" y="8118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466236" y="0"/>
            <a:ext cx="5216366" cy="10287000"/>
          </a:xfrm>
          <a:custGeom>
            <a:avLst/>
            <a:gdLst/>
            <a:ahLst/>
            <a:cxnLst/>
            <a:rect l="l" t="t" r="r" b="b"/>
            <a:pathLst>
              <a:path w="5216366" h="10287000">
                <a:moveTo>
                  <a:pt x="0" y="0"/>
                </a:moveTo>
                <a:lnTo>
                  <a:pt x="5216366" y="0"/>
                </a:lnTo>
                <a:lnTo>
                  <a:pt x="52163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91002" y="1162050"/>
            <a:ext cx="8208491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瀏覽頁(首頁)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75349" y="2662538"/>
            <a:ext cx="6162866" cy="1138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為你推薦(可刷新)</a:t>
            </a:r>
          </a:p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熱門活動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C9571C86-8C53-D213-EDA3-232B3690C964}"/>
              </a:ext>
            </a:extLst>
          </p:cNvPr>
          <p:cNvSpPr/>
          <p:nvPr/>
        </p:nvSpPr>
        <p:spPr>
          <a:xfrm rot="17423636">
            <a:off x="-10629391" y="1173126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91002" y="1162050"/>
            <a:ext cx="9617802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瀏覽頁(搜尋頁)</a:t>
            </a:r>
          </a:p>
        </p:txBody>
      </p:sp>
      <p:sp>
        <p:nvSpPr>
          <p:cNvPr id="6" name="Freeform 6"/>
          <p:cNvSpPr/>
          <p:nvPr/>
        </p:nvSpPr>
        <p:spPr>
          <a:xfrm>
            <a:off x="11871539" y="0"/>
            <a:ext cx="5216366" cy="10287000"/>
          </a:xfrm>
          <a:custGeom>
            <a:avLst/>
            <a:gdLst/>
            <a:ahLst/>
            <a:cxnLst/>
            <a:rect l="l" t="t" r="r" b="b"/>
            <a:pathLst>
              <a:path w="5216366" h="10287000">
                <a:moveTo>
                  <a:pt x="0" y="0"/>
                </a:moveTo>
                <a:lnTo>
                  <a:pt x="5216366" y="0"/>
                </a:lnTo>
                <a:lnTo>
                  <a:pt x="52163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75349" y="2662538"/>
            <a:ext cx="6162866" cy="233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快速搜尋</a:t>
            </a:r>
          </a:p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排序</a:t>
            </a:r>
          </a:p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依照類別篩選</a:t>
            </a:r>
          </a:p>
          <a:p>
            <a:pPr marL="494517" lvl="1" indent="-247259">
              <a:lnSpc>
                <a:spcPts val="458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依照日期篩選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3D18936A-7216-848F-6B5F-E6AA70182459}"/>
              </a:ext>
            </a:extLst>
          </p:cNvPr>
          <p:cNvSpPr/>
          <p:nvPr/>
        </p:nvSpPr>
        <p:spPr>
          <a:xfrm>
            <a:off x="18592800" y="1307700"/>
            <a:ext cx="4116533" cy="8118061"/>
          </a:xfrm>
          <a:custGeom>
            <a:avLst/>
            <a:gdLst/>
            <a:ahLst/>
            <a:cxnLst/>
            <a:rect l="l" t="t" r="r" b="b"/>
            <a:pathLst>
              <a:path w="4116533" h="8118061">
                <a:moveTo>
                  <a:pt x="0" y="0"/>
                </a:moveTo>
                <a:lnTo>
                  <a:pt x="4116534" y="0"/>
                </a:lnTo>
                <a:lnTo>
                  <a:pt x="4116534" y="8118060"/>
                </a:lnTo>
                <a:lnTo>
                  <a:pt x="0" y="8118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5BEF173-ADBC-C325-7B22-E9815BC0537D}"/>
              </a:ext>
            </a:extLst>
          </p:cNvPr>
          <p:cNvSpPr/>
          <p:nvPr/>
        </p:nvSpPr>
        <p:spPr>
          <a:xfrm rot="257863">
            <a:off x="-571305" y="1156656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8EE574CB07AA6E44ADE7542F9ED98F29" ma:contentTypeVersion="11" ma:contentTypeDescription="建立新的文件。" ma:contentTypeScope="" ma:versionID="b0b6b657be5be07a8743bb56e77464a1">
  <xsd:schema xmlns:xsd="http://www.w3.org/2001/XMLSchema" xmlns:xs="http://www.w3.org/2001/XMLSchema" xmlns:p="http://schemas.microsoft.com/office/2006/metadata/properties" xmlns:ns3="9f3656e5-c6f1-4e05-a49d-9d25e9a68476" xmlns:ns4="fc878fd6-c8ef-472c-97bf-8437fa813afe" targetNamespace="http://schemas.microsoft.com/office/2006/metadata/properties" ma:root="true" ma:fieldsID="d56f7dfe525960aa269ea8b4fef4435c" ns3:_="" ns4:_="">
    <xsd:import namespace="9f3656e5-c6f1-4e05-a49d-9d25e9a68476"/>
    <xsd:import namespace="fc878fd6-c8ef-472c-97bf-8437fa813a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3656e5-c6f1-4e05-a49d-9d25e9a684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878fd6-c8ef-472c-97bf-8437fa813af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3656e5-c6f1-4e05-a49d-9d25e9a68476" xsi:nil="true"/>
  </documentManagement>
</p:properties>
</file>

<file path=customXml/itemProps1.xml><?xml version="1.0" encoding="utf-8"?>
<ds:datastoreItem xmlns:ds="http://schemas.openxmlformats.org/officeDocument/2006/customXml" ds:itemID="{3F6877E3-16A6-4945-A602-22293C6E9D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09CD6D-B992-4C2C-80E3-3F13C1662F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3656e5-c6f1-4e05-a49d-9d25e9a68476"/>
    <ds:schemaRef ds:uri="fc878fd6-c8ef-472c-97bf-8437fa813a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2B5345-4FB0-4662-A7AE-CEC820D3B85A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9f3656e5-c6f1-4e05-a49d-9d25e9a68476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fc878fd6-c8ef-472c-97bf-8437fa813af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281</Words>
  <Application>Microsoft Office PowerPoint</Application>
  <PresentationFormat>自訂</PresentationFormat>
  <Paragraphs>102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Arial</vt:lpstr>
      <vt:lpstr>Calibri</vt:lpstr>
      <vt:lpstr>Oswald Bold</vt:lpstr>
      <vt:lpstr>Yu Gothic UI Semibold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期中專案發想</dc:title>
  <dc:creator>Alan</dc:creator>
  <cp:lastModifiedBy>潘子珉</cp:lastModifiedBy>
  <cp:revision>9</cp:revision>
  <dcterms:created xsi:type="dcterms:W3CDTF">2006-08-16T00:00:00Z</dcterms:created>
  <dcterms:modified xsi:type="dcterms:W3CDTF">2023-12-23T17:45:49Z</dcterms:modified>
  <dc:identifier>DAFzR-5RvAM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0x0101008EE574CB07AA6E44ADE7542F9ED98F29</vt:lpwstr>
  </property>
</Properties>
</file>